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sldIdLst>
    <p:sldId id="337" r:id="rId3"/>
    <p:sldId id="283" r:id="rId4"/>
    <p:sldId id="277" r:id="rId5"/>
    <p:sldId id="284" r:id="rId6"/>
    <p:sldId id="338" r:id="rId7"/>
    <p:sldId id="278" r:id="rId8"/>
    <p:sldId id="339" r:id="rId9"/>
    <p:sldId id="279" r:id="rId10"/>
    <p:sldId id="353" r:id="rId11"/>
    <p:sldId id="354" r:id="rId12"/>
    <p:sldId id="352" r:id="rId13"/>
    <p:sldId id="287" r:id="rId14"/>
    <p:sldId id="341" r:id="rId15"/>
    <p:sldId id="355" r:id="rId16"/>
    <p:sldId id="361" r:id="rId17"/>
    <p:sldId id="365" r:id="rId18"/>
    <p:sldId id="362" r:id="rId19"/>
    <p:sldId id="363" r:id="rId20"/>
    <p:sldId id="364" r:id="rId21"/>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36" y="5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D96C455-D181-459A-8014-67AAEFFCA7C2}" type="datetimeFigureOut">
              <a:rPr lang="zh-CN" altLang="en-US" smtClean="0"/>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21" name="文本框 20"/>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237423" y="135299"/>
            <a:ext cx="847682" cy="847682"/>
            <a:chOff x="237423" y="135299"/>
            <a:chExt cx="847682" cy="847682"/>
          </a:xfrm>
        </p:grpSpPr>
        <p:sp>
          <p:nvSpPr>
            <p:cNvPr id="25" name="椭圆 24"/>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93735" y="191234"/>
              <a:ext cx="735058" cy="735811"/>
              <a:chOff x="3497262" y="849313"/>
              <a:chExt cx="4651376" cy="4656138"/>
            </a:xfrm>
            <a:solidFill>
              <a:schemeClr val="accent1"/>
            </a:solidFill>
          </p:grpSpPr>
          <p:sp>
            <p:nvSpPr>
              <p:cNvPr id="27"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7" name="文本占位符 65"/>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D96C455-D181-459A-8014-67AAEFFCA7C2}" type="datetimeFigureOut">
              <a:rPr lang="zh-CN" altLang="en-US" smtClean="0"/>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panose="020B0502040204020203"/>
                <a:ea typeface="微软雅黑" panose="020B0503020204020204" charset="-122"/>
                <a:cs typeface="+mn-cs"/>
              </a:endParaRPr>
            </a:p>
          </p:txBody>
        </p:sp>
      </p:grpSp>
      <p:sp>
        <p:nvSpPr>
          <p:cNvPr id="21" name="文本框 20"/>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237423" y="135299"/>
            <a:ext cx="847682" cy="847682"/>
            <a:chOff x="237423" y="135299"/>
            <a:chExt cx="847682" cy="847682"/>
          </a:xfrm>
        </p:grpSpPr>
        <p:sp>
          <p:nvSpPr>
            <p:cNvPr id="25" name="椭圆 24"/>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93735" y="191234"/>
              <a:ext cx="735058" cy="735811"/>
              <a:chOff x="3497262" y="849313"/>
              <a:chExt cx="4651376" cy="4656138"/>
            </a:xfrm>
            <a:solidFill>
              <a:schemeClr val="accent1"/>
            </a:solidFill>
          </p:grpSpPr>
          <p:sp>
            <p:nvSpPr>
              <p:cNvPr id="27" name="Freeform 7"/>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9"/>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2"/>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3"/>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4"/>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5"/>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8"/>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9"/>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0"/>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1"/>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2"/>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4"/>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5"/>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6"/>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7"/>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8"/>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9"/>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0"/>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1"/>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2"/>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3"/>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4"/>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6"/>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7"/>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8"/>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9"/>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0"/>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1"/>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3"/>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4"/>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5"/>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6"/>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7" name="文本占位符 65"/>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E9B3D-E84F-4C47-BD77-C8257310DA3C}" type="datetimeFigureOut">
              <a:rPr lang="zh-CN" altLang="en-US" smtClean="0"/>
              <a:t>2022/5/25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8CB08D-9E19-40BE-90D3-603F3474AAF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CB08D-9E19-40BE-90D3-603F3474AA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E9B3D-E84F-4C47-BD77-C8257310DA3C}" type="datetimeFigureOut">
              <a:rPr lang="zh-CN" altLang="en-US" smtClean="0"/>
              <a:t>2022/5/25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CB08D-9E19-40BE-90D3-603F3474AA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072640" y="4426536"/>
            <a:ext cx="8046720" cy="829945"/>
          </a:xfrm>
          <a:prstGeom prst="rect">
            <a:avLst/>
          </a:prstGeom>
          <a:noFill/>
        </p:spPr>
        <p:txBody>
          <a:bodyPr wrap="square" rtlCol="0">
            <a:spAutoFit/>
          </a:bodyPr>
          <a:lstStyle/>
          <a:p>
            <a:pPr algn="ctr"/>
            <a:r>
              <a:rPr lang="en-US" altLang="zh-CN" sz="4800" b="1" dirty="0">
                <a:solidFill>
                  <a:schemeClr val="accent1"/>
                </a:solidFill>
                <a:latin typeface="+mj-ea"/>
                <a:ea typeface="+mj-ea"/>
              </a:rPr>
              <a:t>Kruskal</a:t>
            </a:r>
            <a:r>
              <a:rPr lang="zh-CN" altLang="en-US" sz="4800" b="1" dirty="0">
                <a:solidFill>
                  <a:schemeClr val="accent1"/>
                </a:solidFill>
                <a:latin typeface="+mj-ea"/>
                <a:ea typeface="+mj-ea"/>
              </a:rPr>
              <a:t>算法</a:t>
            </a:r>
          </a:p>
        </p:txBody>
      </p:sp>
      <p:sp>
        <p:nvSpPr>
          <p:cNvPr id="68" name="副标题 16"/>
          <p:cNvSpPr txBox="1"/>
          <p:nvPr/>
        </p:nvSpPr>
        <p:spPr>
          <a:xfrm>
            <a:off x="2712720" y="530391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2000" dirty="0">
                <a:ea typeface="微软雅黑 Light" panose="020B0502040204020203" pitchFamily="34" charset="-122"/>
              </a:rPr>
              <a:t>General PowerPoint Template Of Southwest University</a:t>
            </a:r>
            <a:endParaRPr lang="zh-CN" altLang="en-US" sz="2000" dirty="0">
              <a:ea typeface="微软雅黑 Light" panose="020B0502040204020203" pitchFamily="34" charset="-122"/>
            </a:endParaRPr>
          </a:p>
        </p:txBody>
      </p:sp>
      <p:grpSp>
        <p:nvGrpSpPr>
          <p:cNvPr id="112" name="组合 111"/>
          <p:cNvGrpSpPr/>
          <p:nvPr/>
        </p:nvGrpSpPr>
        <p:grpSpPr>
          <a:xfrm>
            <a:off x="4601722" y="2262813"/>
            <a:ext cx="3022088" cy="825646"/>
            <a:chOff x="5402262" y="5211762"/>
            <a:chExt cx="3059113" cy="835761"/>
          </a:xfrm>
          <a:solidFill>
            <a:schemeClr val="bg1"/>
          </a:solidFill>
        </p:grpSpPr>
        <p:sp>
          <p:nvSpPr>
            <p:cNvPr id="113" name="Freeform 32"/>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4" name="Freeform 33"/>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115" name="组合 114"/>
            <p:cNvGrpSpPr/>
            <p:nvPr/>
          </p:nvGrpSpPr>
          <p:grpSpPr>
            <a:xfrm>
              <a:off x="7683654" y="5211762"/>
              <a:ext cx="777721" cy="795133"/>
              <a:chOff x="8128154" y="5211762"/>
              <a:chExt cx="777721" cy="795133"/>
            </a:xfrm>
            <a:grpFill/>
          </p:grpSpPr>
          <p:sp>
            <p:nvSpPr>
              <p:cNvPr id="119" name="Freeform 34"/>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0" name="Freeform 36"/>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16" name="组合 115"/>
            <p:cNvGrpSpPr/>
            <p:nvPr/>
          </p:nvGrpSpPr>
          <p:grpSpPr>
            <a:xfrm>
              <a:off x="7088496" y="5329775"/>
              <a:ext cx="487527" cy="574585"/>
              <a:chOff x="7333022" y="5329775"/>
              <a:chExt cx="487527" cy="574585"/>
            </a:xfrm>
            <a:grpFill/>
          </p:grpSpPr>
          <p:sp>
            <p:nvSpPr>
              <p:cNvPr id="117" name="Freeform 35"/>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8" name="Freeform 37"/>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grpSp>
        <p:nvGrpSpPr>
          <p:cNvPr id="121" name="组合 120"/>
          <p:cNvGrpSpPr/>
          <p:nvPr/>
        </p:nvGrpSpPr>
        <p:grpSpPr>
          <a:xfrm>
            <a:off x="5470801" y="848016"/>
            <a:ext cx="1261074" cy="1246628"/>
            <a:chOff x="4065588" y="1646238"/>
            <a:chExt cx="969963" cy="958850"/>
          </a:xfrm>
          <a:solidFill>
            <a:schemeClr val="bg1"/>
          </a:solidFill>
        </p:grpSpPr>
        <p:sp>
          <p:nvSpPr>
            <p:cNvPr id="122" name="Freeform 5"/>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3" name="Freeform 6"/>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4" name="Freeform 7"/>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Freeform 8"/>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Freeform 9"/>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7" name="Freeform 10"/>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8" name="Freeform 11"/>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9" name="Freeform 12"/>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0" name="Freeform 13"/>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1" name="Freeform 14"/>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2" name="Freeform 15"/>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 name="Freeform 16"/>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4" name="Freeform 17"/>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5" name="Freeform 18"/>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6" name="Freeform 19"/>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7" name="Freeform 20"/>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8" name="Freeform 21"/>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9" name="Freeform 22"/>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0" name="Freeform 23"/>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1" name="Freeform 24"/>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2" name="Freeform 25"/>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3" name="Freeform 26"/>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4" name="Freeform 27"/>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5" name="Freeform 28"/>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6" name="Freeform 29"/>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7" name="Freeform 30"/>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8" name="Freeform 31"/>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9" name="Freeform 38"/>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1" name="组合 50"/>
          <p:cNvGrpSpPr/>
          <p:nvPr/>
        </p:nvGrpSpPr>
        <p:grpSpPr>
          <a:xfrm>
            <a:off x="4829400" y="6014894"/>
            <a:ext cx="5122166" cy="410681"/>
            <a:chOff x="4381430" y="2966360"/>
            <a:chExt cx="3515682" cy="340405"/>
          </a:xfrm>
        </p:grpSpPr>
        <p:grpSp>
          <p:nvGrpSpPr>
            <p:cNvPr id="52" name="组合 51"/>
            <p:cNvGrpSpPr/>
            <p:nvPr/>
          </p:nvGrpSpPr>
          <p:grpSpPr>
            <a:xfrm>
              <a:off x="4381430" y="2966360"/>
              <a:ext cx="1765370" cy="340405"/>
              <a:chOff x="4381430" y="2859397"/>
              <a:chExt cx="1765370" cy="340405"/>
            </a:xfrm>
          </p:grpSpPr>
          <p:sp>
            <p:nvSpPr>
              <p:cNvPr id="56" name="矩形: 圆角 55"/>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4407575" y="2883463"/>
                <a:ext cx="1713085" cy="25612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mn-ea"/>
                  </a:rPr>
                  <a:t>周子涵 张佳濠 张恒 张震</a:t>
                </a:r>
                <a:endParaRPr lang="en-US" dirty="0">
                  <a:solidFill>
                    <a:schemeClr val="bg1"/>
                  </a:solidFill>
                  <a:latin typeface="+mn-ea"/>
                </a:endParaRPr>
              </a:p>
            </p:txBody>
          </p:sp>
        </p:grpSp>
        <p:sp>
          <p:nvSpPr>
            <p:cNvPr id="55" name="副标题 16"/>
            <p:cNvSpPr txBox="1"/>
            <p:nvPr/>
          </p:nvSpPr>
          <p:spPr>
            <a:xfrm>
              <a:off x="7281702" y="2980849"/>
              <a:ext cx="615410" cy="275275"/>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2022/5/1</a:t>
              </a:r>
              <a:endParaRPr lang="en-US" dirty="0">
                <a:solidFill>
                  <a:schemeClr val="bg1"/>
                </a:solidFill>
                <a:latin typeface="+mn-e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92860" y="1218787"/>
            <a:ext cx="9606280" cy="479552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Times New Roman" panose="02020603050405020304" charset="0"/>
                <a:cs typeface="Times New Roman" panose="02020603050405020304" charset="0"/>
              </a:rPr>
              <a:t>Kruskal</a:t>
            </a:r>
          </a:p>
          <a:p>
            <a:endParaRPr lang="zh-CN" altLang="en-US" dirty="0">
              <a:solidFill>
                <a:schemeClr val="tx1"/>
              </a:solidFill>
            </a:endParaRPr>
          </a:p>
          <a:p>
            <a:r>
              <a:rPr lang="zh-CN" altLang="en-US" sz="2000" dirty="0">
                <a:solidFill>
                  <a:schemeClr val="tx1"/>
                </a:solidFill>
                <a:latin typeface="Times New Roman" panose="02020603050405020304" charset="0"/>
                <a:ea typeface="黑体" panose="02010609060101010101" charset="-122"/>
                <a:cs typeface="Times New Roman" panose="02020603050405020304" charset="0"/>
              </a:rPr>
              <a:t>输入：连通图G=&lt;V,E,W&gt;</a:t>
            </a:r>
          </a:p>
          <a:p>
            <a:r>
              <a:rPr lang="zh-CN" altLang="en-US" sz="2000" dirty="0">
                <a:solidFill>
                  <a:schemeClr val="tx1"/>
                </a:solidFill>
                <a:latin typeface="Times New Roman" panose="02020603050405020304" charset="0"/>
                <a:ea typeface="黑体" panose="02010609060101010101" charset="-122"/>
                <a:cs typeface="Times New Roman" panose="02020603050405020304" charset="0"/>
              </a:rPr>
              <a:t>输出：G的最小生成树T</a:t>
            </a:r>
          </a:p>
          <a:p>
            <a:r>
              <a:rPr lang="zh-CN" altLang="en-US" sz="2000" dirty="0">
                <a:solidFill>
                  <a:schemeClr val="tx1"/>
                </a:solidFill>
                <a:latin typeface="Times New Roman" panose="02020603050405020304" charset="0"/>
                <a:ea typeface="黑体" panose="02010609060101010101" charset="-122"/>
                <a:cs typeface="Times New Roman" panose="02020603050405020304" charset="0"/>
              </a:rPr>
              <a:t>1.</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 </a:t>
            </a:r>
            <a:r>
              <a:rPr lang="zh-CN" altLang="en-US" sz="2000" dirty="0">
                <a:solidFill>
                  <a:schemeClr val="tx1"/>
                </a:solidFill>
                <a:latin typeface="Times New Roman" panose="02020603050405020304" charset="0"/>
                <a:ea typeface="黑体" panose="02010609060101010101" charset="-122"/>
                <a:cs typeface="Times New Roman" panose="02020603050405020304" charset="0"/>
              </a:rPr>
              <a:t>按照权值从小到大排序</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G</a:t>
            </a:r>
            <a:r>
              <a:rPr lang="zh-CN" altLang="en-US" sz="2000" dirty="0">
                <a:solidFill>
                  <a:schemeClr val="tx1"/>
                </a:solidFill>
                <a:latin typeface="Times New Roman" panose="02020603050405020304" charset="0"/>
                <a:ea typeface="黑体" panose="02010609060101010101" charset="-122"/>
                <a:cs typeface="Times New Roman" panose="02020603050405020304" charset="0"/>
              </a:rPr>
              <a:t>中的边，使得</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E={e</a:t>
            </a:r>
            <a:r>
              <a:rPr lang="en-US" altLang="zh-CN" sz="1200" dirty="0">
                <a:solidFill>
                  <a:schemeClr val="tx1"/>
                </a:solidFill>
                <a:latin typeface="Times New Roman" panose="02020603050405020304" charset="0"/>
                <a:ea typeface="黑体" panose="02010609060101010101" charset="-122"/>
                <a:cs typeface="Times New Roman" panose="02020603050405020304" charset="0"/>
              </a:rPr>
              <a:t>1</a:t>
            </a:r>
            <a:r>
              <a:rPr lang="zh-CN" altLang="en-US" sz="2000" dirty="0">
                <a:solidFill>
                  <a:schemeClr val="tx1"/>
                </a:solidFill>
                <a:latin typeface="Times New Roman" panose="02020603050405020304" charset="0"/>
                <a:ea typeface="黑体" panose="02010609060101010101" charset="-122"/>
                <a:cs typeface="Times New Roman" panose="02020603050405020304" charset="0"/>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e</a:t>
            </a:r>
            <a:r>
              <a:rPr lang="en-US" altLang="zh-CN" sz="1200" dirty="0">
                <a:solidFill>
                  <a:schemeClr val="tx1"/>
                </a:solidFill>
                <a:latin typeface="Times New Roman" panose="02020603050405020304" charset="0"/>
                <a:ea typeface="黑体" panose="02010609060101010101" charset="-122"/>
                <a:cs typeface="Times New Roman" panose="02020603050405020304" charset="0"/>
              </a:rPr>
              <a:t>2</a:t>
            </a:r>
            <a:r>
              <a:rPr lang="zh-CN" altLang="en-US" sz="2000" dirty="0">
                <a:solidFill>
                  <a:schemeClr val="tx1"/>
                </a:solidFill>
                <a:latin typeface="Times New Roman" panose="02020603050405020304" charset="0"/>
                <a:ea typeface="黑体" panose="02010609060101010101" charset="-122"/>
                <a:cs typeface="Times New Roman" panose="02020603050405020304" charset="0"/>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a:t>
            </a:r>
            <a:r>
              <a:rPr lang="zh-CN" altLang="en-US" sz="2000" dirty="0">
                <a:solidFill>
                  <a:schemeClr val="tx1"/>
                </a:solidFill>
                <a:latin typeface="Times New Roman" panose="02020603050405020304" charset="0"/>
                <a:ea typeface="黑体" panose="02010609060101010101" charset="-122"/>
                <a:cs typeface="Times New Roman" panose="02020603050405020304" charset="0"/>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e</a:t>
            </a:r>
            <a:r>
              <a:rPr lang="en-US" altLang="zh-CN" sz="1200" dirty="0">
                <a:solidFill>
                  <a:schemeClr val="tx1"/>
                </a:solidFill>
                <a:latin typeface="Times New Roman" panose="02020603050405020304" charset="0"/>
                <a:ea typeface="黑体" panose="02010609060101010101" charset="-122"/>
                <a:cs typeface="Times New Roman" panose="02020603050405020304" charset="0"/>
                <a:sym typeface="+mn-ea"/>
              </a:rPr>
              <a:t>m</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a:t>
            </a:r>
            <a:endParaRPr lang="zh-CN" altLang="en-US" sz="2000" dirty="0">
              <a:solidFill>
                <a:schemeClr val="tx1"/>
              </a:solidFill>
              <a:latin typeface="Times New Roman" panose="02020603050405020304" charset="0"/>
              <a:ea typeface="黑体" panose="02010609060101010101" charset="-122"/>
              <a:cs typeface="Times New Roman" panose="02020603050405020304" charset="0"/>
            </a:endParaRPr>
          </a:p>
          <a:p>
            <a:r>
              <a:rPr lang="zh-CN" altLang="en-US" sz="2000" dirty="0">
                <a:solidFill>
                  <a:schemeClr val="tx1"/>
                </a:solidFill>
                <a:latin typeface="Times New Roman" panose="02020603050405020304" charset="0"/>
                <a:ea typeface="黑体" panose="02010609060101010101" charset="-122"/>
                <a:cs typeface="Times New Roman" panose="02020603050405020304" charset="0"/>
              </a:rPr>
              <a:t>2.</a:t>
            </a:r>
            <a:r>
              <a:rPr lang="en-US" altLang="zh-CN" sz="2000" dirty="0">
                <a:solidFill>
                  <a:schemeClr val="tx1"/>
                </a:solidFill>
                <a:latin typeface="Times New Roman" panose="02020603050405020304" charset="0"/>
                <a:ea typeface="黑体" panose="02010609060101010101" charset="-122"/>
                <a:cs typeface="Times New Roman" panose="02020603050405020304" charset="0"/>
              </a:rPr>
              <a:t> </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T</a:t>
            </a:r>
            <a:r>
              <a:rPr lang="zh-CN" altLang="en-US" sz="2000" dirty="0">
                <a:solidFill>
                  <a:schemeClr val="tx1"/>
                </a:solidFill>
                <a:latin typeface="Arial" panose="020B0604020202020204" pitchFamily="34" charset="0"/>
                <a:ea typeface="黑体" panose="02010609060101010101" charset="-122"/>
                <a:cs typeface="Arial" panose="020B0604020202020204" pitchFamily="34" charset="0"/>
                <a:sym typeface="+mn-ea"/>
              </a:rPr>
              <a:t>←</a:t>
            </a:r>
            <a:r>
              <a:rPr lang="zh-CN" altLang="en-US" sz="2000" dirty="0">
                <a:solidFill>
                  <a:schemeClr val="tx1"/>
                </a:solidFill>
                <a:latin typeface="Segoe UI Symbol" panose="020B0502040204020203" charset="0"/>
                <a:ea typeface="微软雅黑" panose="020B0503020204020204" charset="-122"/>
                <a:cs typeface="Segoe UI Symbol" panose="020B0502040204020203" charset="0"/>
                <a:sym typeface="+mn-ea"/>
              </a:rPr>
              <a:t>∅</a:t>
            </a:r>
          </a:p>
          <a:p>
            <a:r>
              <a:rPr lang="en-US" altLang="zh-CN" sz="2000" dirty="0">
                <a:solidFill>
                  <a:schemeClr val="tx1"/>
                </a:solidFill>
                <a:latin typeface="Times New Roman" panose="02020603050405020304" charset="0"/>
                <a:ea typeface="黑体" panose="02010609060101010101" charset="-122"/>
                <a:cs typeface="Times New Roman" panose="02020603050405020304" charset="0"/>
              </a:rPr>
              <a:t>3. repeat</a:t>
            </a:r>
          </a:p>
          <a:p>
            <a:r>
              <a:rPr lang="en-US" altLang="zh-CN" sz="2000" dirty="0">
                <a:solidFill>
                  <a:schemeClr val="tx1"/>
                </a:solidFill>
                <a:latin typeface="Times New Roman" panose="02020603050405020304" charset="0"/>
                <a:ea typeface="黑体" panose="02010609060101010101" charset="-122"/>
                <a:cs typeface="Times New Roman" panose="02020603050405020304" charset="0"/>
              </a:rPr>
              <a:t>4.	e</a:t>
            </a:r>
            <a:r>
              <a:rPr lang="en-US" altLang="zh-CN" sz="2000" dirty="0">
                <a:solidFill>
                  <a:schemeClr val="tx1"/>
                </a:solidFill>
                <a:latin typeface="Arial" panose="020B0604020202020204" pitchFamily="34" charset="0"/>
                <a:ea typeface="黑体" panose="02010609060101010101" charset="-122"/>
                <a:cs typeface="Arial" panose="020B0604020202020204" pitchFamily="34" charset="0"/>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E</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中的最短边</a:t>
            </a:r>
          </a:p>
          <a:p>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5. 	if  e</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的两端点不在同一个连通分支</a:t>
            </a:r>
          </a:p>
          <a:p>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6.	then  T</a:t>
            </a:r>
            <a:r>
              <a:rPr lang="zh-CN" altLang="en-US" sz="2000" dirty="0">
                <a:solidFill>
                  <a:schemeClr val="tx1"/>
                </a:solidFill>
                <a:latin typeface="Arial" panose="020B0604020202020204" pitchFamily="34" charset="0"/>
                <a:ea typeface="黑体" panose="02010609060101010101" charset="-122"/>
                <a:cs typeface="Arial" panose="020B0604020202020204" pitchFamily="34" charset="0"/>
                <a:sym typeface="+mn-ea"/>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T</a:t>
            </a:r>
            <a:r>
              <a:rPr lang="en-US" altLang="zh-CN" sz="2000" dirty="0">
                <a:solidFill>
                  <a:schemeClr val="tx1"/>
                </a:solidFill>
                <a:latin typeface="微软雅黑" panose="020B0503020204020204" charset="-122"/>
                <a:ea typeface="微软雅黑" panose="020B0503020204020204" charset="-122"/>
                <a:cs typeface="Times New Roman" panose="02020603050405020304" charset="0"/>
                <a:sym typeface="+mn-ea"/>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{e}</a:t>
            </a:r>
          </a:p>
          <a:p>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7.	          E</a:t>
            </a:r>
            <a:r>
              <a:rPr lang="zh-CN" altLang="en-US" sz="2000" dirty="0">
                <a:solidFill>
                  <a:schemeClr val="tx1"/>
                </a:solidFill>
                <a:latin typeface="Arial" panose="020B0604020202020204" pitchFamily="34" charset="0"/>
                <a:ea typeface="黑体" panose="02010609060101010101" charset="-122"/>
                <a:cs typeface="Arial" panose="020B0604020202020204" pitchFamily="34" charset="0"/>
                <a:sym typeface="+mn-ea"/>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E-{e}</a:t>
            </a:r>
          </a:p>
          <a:p>
            <a:pPr marL="457200" indent="-457200">
              <a:buAutoNum type="arabicPeriod" startAt="8"/>
            </a:pP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until  T</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包含了</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n-1</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条边</a:t>
            </a:r>
            <a:endPar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pPr marL="457200" indent="-457200">
              <a:buAutoNum type="arabicPeriod" startAt="8"/>
            </a:pP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end</a:t>
            </a:r>
          </a:p>
          <a:p>
            <a:pPr marL="457200" indent="-457200">
              <a:buAutoNum type="arabicPeriod" startAt="8"/>
            </a:pP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end</a:t>
            </a:r>
            <a:endPar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1923941" cy="608856"/>
          </a:xfrm>
        </p:spPr>
        <p:txBody>
          <a:bodyPr/>
          <a:lstStyle/>
          <a:p>
            <a:r>
              <a:rPr lang="zh-CN" altLang="en-US" dirty="0"/>
              <a:t>算法伪码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1212741" cy="608856"/>
          </a:xfrm>
        </p:spPr>
        <p:txBody>
          <a:bodyPr/>
          <a:lstStyle/>
          <a:p>
            <a:r>
              <a:rPr lang="zh-CN" altLang="en-US" dirty="0"/>
              <a:t>实例</a:t>
            </a:r>
          </a:p>
        </p:txBody>
      </p:sp>
      <p:sp>
        <p:nvSpPr>
          <p:cNvPr id="2" name="椭圆 1"/>
          <p:cNvSpPr/>
          <p:nvPr/>
        </p:nvSpPr>
        <p:spPr>
          <a:xfrm>
            <a:off x="2696210" y="2215515"/>
            <a:ext cx="618490" cy="609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1</a:t>
            </a:r>
          </a:p>
        </p:txBody>
      </p:sp>
      <p:sp>
        <p:nvSpPr>
          <p:cNvPr id="3" name="椭圆 2"/>
          <p:cNvSpPr/>
          <p:nvPr/>
        </p:nvSpPr>
        <p:spPr>
          <a:xfrm>
            <a:off x="1398905" y="3351530"/>
            <a:ext cx="618490" cy="609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a:t>
            </a:r>
          </a:p>
        </p:txBody>
      </p:sp>
      <p:sp>
        <p:nvSpPr>
          <p:cNvPr id="5" name="椭圆 4"/>
          <p:cNvSpPr/>
          <p:nvPr/>
        </p:nvSpPr>
        <p:spPr>
          <a:xfrm>
            <a:off x="3993515" y="3268345"/>
            <a:ext cx="618490" cy="609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4</a:t>
            </a:r>
          </a:p>
        </p:txBody>
      </p:sp>
      <p:sp>
        <p:nvSpPr>
          <p:cNvPr id="6" name="椭圆 5"/>
          <p:cNvSpPr/>
          <p:nvPr/>
        </p:nvSpPr>
        <p:spPr>
          <a:xfrm>
            <a:off x="3548380" y="4649470"/>
            <a:ext cx="618490" cy="609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6</a:t>
            </a:r>
          </a:p>
        </p:txBody>
      </p:sp>
      <p:sp>
        <p:nvSpPr>
          <p:cNvPr id="7" name="椭圆 6"/>
          <p:cNvSpPr/>
          <p:nvPr/>
        </p:nvSpPr>
        <p:spPr>
          <a:xfrm>
            <a:off x="2017395" y="4649470"/>
            <a:ext cx="618490" cy="609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5</a:t>
            </a:r>
          </a:p>
        </p:txBody>
      </p:sp>
      <p:sp>
        <p:nvSpPr>
          <p:cNvPr id="8" name="椭圆 7"/>
          <p:cNvSpPr/>
          <p:nvPr/>
        </p:nvSpPr>
        <p:spPr>
          <a:xfrm>
            <a:off x="2737485" y="3573145"/>
            <a:ext cx="618490" cy="6096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3</a:t>
            </a:r>
          </a:p>
        </p:txBody>
      </p:sp>
      <p:cxnSp>
        <p:nvCxnSpPr>
          <p:cNvPr id="9" name="直接连接符 8" descr="5"/>
          <p:cNvCxnSpPr/>
          <p:nvPr/>
        </p:nvCxnSpPr>
        <p:spPr>
          <a:xfrm flipH="1">
            <a:off x="1926590" y="2749550"/>
            <a:ext cx="860425" cy="705485"/>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a:stCxn id="3" idx="4"/>
            <a:endCxn id="7" idx="1"/>
          </p:cNvCxnSpPr>
          <p:nvPr/>
        </p:nvCxnSpPr>
        <p:spPr>
          <a:xfrm>
            <a:off x="1708150" y="3961130"/>
            <a:ext cx="400050" cy="777875"/>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p:cNvCxnSpPr>
            <a:stCxn id="3" idx="6"/>
            <a:endCxn id="8" idx="2"/>
          </p:cNvCxnSpPr>
          <p:nvPr/>
        </p:nvCxnSpPr>
        <p:spPr>
          <a:xfrm>
            <a:off x="2017395" y="3656330"/>
            <a:ext cx="720090" cy="221615"/>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p:cNvCxnSpPr>
            <a:stCxn id="7" idx="6"/>
            <a:endCxn id="6" idx="2"/>
          </p:cNvCxnSpPr>
          <p:nvPr/>
        </p:nvCxnSpPr>
        <p:spPr>
          <a:xfrm>
            <a:off x="2635885" y="4954270"/>
            <a:ext cx="912495" cy="0"/>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p:cNvCxnSpPr>
            <a:stCxn id="8" idx="3"/>
            <a:endCxn id="7" idx="7"/>
          </p:cNvCxnSpPr>
          <p:nvPr/>
        </p:nvCxnSpPr>
        <p:spPr>
          <a:xfrm flipH="1">
            <a:off x="2545080" y="4093210"/>
            <a:ext cx="283210" cy="645795"/>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p:cNvCxnSpPr>
            <a:stCxn id="2" idx="4"/>
            <a:endCxn id="8" idx="0"/>
          </p:cNvCxnSpPr>
          <p:nvPr/>
        </p:nvCxnSpPr>
        <p:spPr>
          <a:xfrm>
            <a:off x="3005455" y="2825115"/>
            <a:ext cx="41275" cy="748030"/>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p:cNvCxnSpPr>
            <a:stCxn id="2" idx="5"/>
            <a:endCxn id="5" idx="1"/>
          </p:cNvCxnSpPr>
          <p:nvPr/>
        </p:nvCxnSpPr>
        <p:spPr>
          <a:xfrm>
            <a:off x="3223895" y="2735580"/>
            <a:ext cx="860425" cy="62230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p:cNvCxnSpPr>
            <a:stCxn id="8" idx="5"/>
            <a:endCxn id="6" idx="1"/>
          </p:cNvCxnSpPr>
          <p:nvPr/>
        </p:nvCxnSpPr>
        <p:spPr>
          <a:xfrm>
            <a:off x="3265170" y="4093210"/>
            <a:ext cx="374015" cy="645795"/>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p:cNvCxnSpPr>
            <a:stCxn id="5" idx="4"/>
            <a:endCxn id="6" idx="7"/>
          </p:cNvCxnSpPr>
          <p:nvPr/>
        </p:nvCxnSpPr>
        <p:spPr>
          <a:xfrm flipH="1">
            <a:off x="4076065" y="3877945"/>
            <a:ext cx="226695" cy="861060"/>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p:cNvCxnSpPr>
            <a:stCxn id="8" idx="6"/>
            <a:endCxn id="5" idx="2"/>
          </p:cNvCxnSpPr>
          <p:nvPr/>
        </p:nvCxnSpPr>
        <p:spPr>
          <a:xfrm flipV="1">
            <a:off x="3355975" y="3573145"/>
            <a:ext cx="637540" cy="304800"/>
          </a:xfrm>
          <a:prstGeom prst="line">
            <a:avLst/>
          </a:prstGeom>
        </p:spPr>
        <p:style>
          <a:lnRef idx="3">
            <a:schemeClr val="dk1"/>
          </a:lnRef>
          <a:fillRef idx="0">
            <a:schemeClr val="dk1"/>
          </a:fillRef>
          <a:effectRef idx="2">
            <a:schemeClr val="dk1"/>
          </a:effectRef>
          <a:fontRef idx="minor">
            <a:schemeClr val="tx1"/>
          </a:fontRef>
        </p:style>
      </p:cxnSp>
      <p:sp>
        <p:nvSpPr>
          <p:cNvPr id="20" name="文本框 19"/>
          <p:cNvSpPr txBox="1"/>
          <p:nvPr/>
        </p:nvSpPr>
        <p:spPr>
          <a:xfrm>
            <a:off x="2108200" y="2862580"/>
            <a:ext cx="295275" cy="368300"/>
          </a:xfrm>
          <a:prstGeom prst="rect">
            <a:avLst/>
          </a:prstGeom>
          <a:noFill/>
        </p:spPr>
        <p:txBody>
          <a:bodyPr wrap="square" rtlCol="0">
            <a:spAutoFit/>
          </a:bodyPr>
          <a:lstStyle/>
          <a:p>
            <a:r>
              <a:rPr lang="en-US" altLang="zh-CN" b="1"/>
              <a:t>6</a:t>
            </a:r>
          </a:p>
        </p:txBody>
      </p:sp>
      <p:sp>
        <p:nvSpPr>
          <p:cNvPr id="21" name="文本框 20"/>
          <p:cNvSpPr txBox="1"/>
          <p:nvPr/>
        </p:nvSpPr>
        <p:spPr>
          <a:xfrm>
            <a:off x="1631315" y="4232275"/>
            <a:ext cx="295275" cy="368300"/>
          </a:xfrm>
          <a:prstGeom prst="rect">
            <a:avLst/>
          </a:prstGeom>
          <a:noFill/>
        </p:spPr>
        <p:txBody>
          <a:bodyPr wrap="square" rtlCol="0">
            <a:spAutoFit/>
          </a:bodyPr>
          <a:lstStyle/>
          <a:p>
            <a:r>
              <a:rPr lang="en-US" altLang="zh-CN" b="1"/>
              <a:t>3</a:t>
            </a:r>
          </a:p>
        </p:txBody>
      </p:sp>
      <p:sp>
        <p:nvSpPr>
          <p:cNvPr id="22" name="文本框 21"/>
          <p:cNvSpPr txBox="1"/>
          <p:nvPr/>
        </p:nvSpPr>
        <p:spPr>
          <a:xfrm>
            <a:off x="2204720" y="3455035"/>
            <a:ext cx="295275" cy="368300"/>
          </a:xfrm>
          <a:prstGeom prst="rect">
            <a:avLst/>
          </a:prstGeom>
          <a:noFill/>
        </p:spPr>
        <p:txBody>
          <a:bodyPr wrap="square" rtlCol="0">
            <a:spAutoFit/>
          </a:bodyPr>
          <a:lstStyle/>
          <a:p>
            <a:r>
              <a:rPr lang="en-US" altLang="zh-CN" b="1"/>
              <a:t>5</a:t>
            </a:r>
          </a:p>
        </p:txBody>
      </p:sp>
      <p:sp>
        <p:nvSpPr>
          <p:cNvPr id="23" name="文本框 22"/>
          <p:cNvSpPr txBox="1"/>
          <p:nvPr/>
        </p:nvSpPr>
        <p:spPr>
          <a:xfrm>
            <a:off x="2787015" y="3014980"/>
            <a:ext cx="295275" cy="368300"/>
          </a:xfrm>
          <a:prstGeom prst="rect">
            <a:avLst/>
          </a:prstGeom>
          <a:noFill/>
        </p:spPr>
        <p:txBody>
          <a:bodyPr wrap="square" rtlCol="0">
            <a:spAutoFit/>
          </a:bodyPr>
          <a:lstStyle/>
          <a:p>
            <a:r>
              <a:rPr lang="en-US" altLang="zh-CN" b="1"/>
              <a:t>1</a:t>
            </a:r>
          </a:p>
        </p:txBody>
      </p:sp>
      <p:sp>
        <p:nvSpPr>
          <p:cNvPr id="24" name="文本框 23"/>
          <p:cNvSpPr txBox="1"/>
          <p:nvPr/>
        </p:nvSpPr>
        <p:spPr>
          <a:xfrm>
            <a:off x="3503295" y="2749550"/>
            <a:ext cx="295275" cy="368300"/>
          </a:xfrm>
          <a:prstGeom prst="rect">
            <a:avLst/>
          </a:prstGeom>
          <a:noFill/>
        </p:spPr>
        <p:txBody>
          <a:bodyPr wrap="square" rtlCol="0">
            <a:spAutoFit/>
          </a:bodyPr>
          <a:lstStyle/>
          <a:p>
            <a:r>
              <a:rPr lang="en-US" altLang="zh-CN" b="1"/>
              <a:t>5</a:t>
            </a:r>
          </a:p>
        </p:txBody>
      </p:sp>
      <p:sp>
        <p:nvSpPr>
          <p:cNvPr id="25" name="文本框 24"/>
          <p:cNvSpPr txBox="1"/>
          <p:nvPr/>
        </p:nvSpPr>
        <p:spPr>
          <a:xfrm>
            <a:off x="3503295" y="3475990"/>
            <a:ext cx="295275" cy="368300"/>
          </a:xfrm>
          <a:prstGeom prst="rect">
            <a:avLst/>
          </a:prstGeom>
          <a:noFill/>
        </p:spPr>
        <p:txBody>
          <a:bodyPr wrap="square" rtlCol="0">
            <a:spAutoFit/>
          </a:bodyPr>
          <a:lstStyle/>
          <a:p>
            <a:r>
              <a:rPr lang="en-US" altLang="zh-CN" b="1"/>
              <a:t>5</a:t>
            </a:r>
          </a:p>
        </p:txBody>
      </p:sp>
      <p:sp>
        <p:nvSpPr>
          <p:cNvPr id="26" name="文本框 25"/>
          <p:cNvSpPr txBox="1"/>
          <p:nvPr/>
        </p:nvSpPr>
        <p:spPr>
          <a:xfrm>
            <a:off x="4166870" y="4165600"/>
            <a:ext cx="295275" cy="368300"/>
          </a:xfrm>
          <a:prstGeom prst="rect">
            <a:avLst/>
          </a:prstGeom>
          <a:noFill/>
        </p:spPr>
        <p:txBody>
          <a:bodyPr wrap="square" rtlCol="0">
            <a:spAutoFit/>
          </a:bodyPr>
          <a:lstStyle/>
          <a:p>
            <a:r>
              <a:rPr lang="en-US" altLang="zh-CN" b="1"/>
              <a:t>2</a:t>
            </a:r>
          </a:p>
        </p:txBody>
      </p:sp>
      <p:sp>
        <p:nvSpPr>
          <p:cNvPr id="27" name="文本框 26"/>
          <p:cNvSpPr txBox="1"/>
          <p:nvPr/>
        </p:nvSpPr>
        <p:spPr>
          <a:xfrm>
            <a:off x="2417445" y="4204970"/>
            <a:ext cx="295275" cy="368300"/>
          </a:xfrm>
          <a:prstGeom prst="rect">
            <a:avLst/>
          </a:prstGeom>
          <a:noFill/>
        </p:spPr>
        <p:txBody>
          <a:bodyPr wrap="square" rtlCol="0">
            <a:spAutoFit/>
          </a:bodyPr>
          <a:lstStyle/>
          <a:p>
            <a:r>
              <a:rPr lang="en-US" altLang="zh-CN" b="1"/>
              <a:t>6</a:t>
            </a:r>
          </a:p>
        </p:txBody>
      </p:sp>
      <p:sp>
        <p:nvSpPr>
          <p:cNvPr id="28" name="文本框 27"/>
          <p:cNvSpPr txBox="1"/>
          <p:nvPr/>
        </p:nvSpPr>
        <p:spPr>
          <a:xfrm>
            <a:off x="2965450" y="4930775"/>
            <a:ext cx="295275" cy="368300"/>
          </a:xfrm>
          <a:prstGeom prst="rect">
            <a:avLst/>
          </a:prstGeom>
          <a:noFill/>
        </p:spPr>
        <p:txBody>
          <a:bodyPr wrap="square" rtlCol="0">
            <a:spAutoFit/>
          </a:bodyPr>
          <a:lstStyle/>
          <a:p>
            <a:r>
              <a:rPr lang="en-US" altLang="zh-CN" b="1"/>
              <a:t>6</a:t>
            </a:r>
          </a:p>
        </p:txBody>
      </p:sp>
      <p:sp>
        <p:nvSpPr>
          <p:cNvPr id="29" name="文本框 28"/>
          <p:cNvSpPr txBox="1"/>
          <p:nvPr/>
        </p:nvSpPr>
        <p:spPr>
          <a:xfrm>
            <a:off x="3446780" y="4166235"/>
            <a:ext cx="295275" cy="368300"/>
          </a:xfrm>
          <a:prstGeom prst="rect">
            <a:avLst/>
          </a:prstGeom>
          <a:noFill/>
        </p:spPr>
        <p:txBody>
          <a:bodyPr wrap="square" rtlCol="0">
            <a:spAutoFit/>
          </a:bodyPr>
          <a:lstStyle/>
          <a:p>
            <a:r>
              <a:rPr lang="en-US" altLang="zh-CN" b="1"/>
              <a:t>4</a:t>
            </a:r>
          </a:p>
        </p:txBody>
      </p:sp>
      <p:sp>
        <p:nvSpPr>
          <p:cNvPr id="61" name="椭圆 60"/>
          <p:cNvSpPr/>
          <p:nvPr/>
        </p:nvSpPr>
        <p:spPr>
          <a:xfrm>
            <a:off x="7235190" y="2298700"/>
            <a:ext cx="61849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1</a:t>
            </a:r>
          </a:p>
        </p:txBody>
      </p:sp>
      <p:sp>
        <p:nvSpPr>
          <p:cNvPr id="62" name="椭圆 61"/>
          <p:cNvSpPr/>
          <p:nvPr/>
        </p:nvSpPr>
        <p:spPr>
          <a:xfrm>
            <a:off x="5937885" y="3434715"/>
            <a:ext cx="61849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a:t>
            </a:r>
          </a:p>
        </p:txBody>
      </p:sp>
      <p:sp>
        <p:nvSpPr>
          <p:cNvPr id="63" name="椭圆 62"/>
          <p:cNvSpPr/>
          <p:nvPr/>
        </p:nvSpPr>
        <p:spPr>
          <a:xfrm>
            <a:off x="8532495" y="3351530"/>
            <a:ext cx="61849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4</a:t>
            </a:r>
          </a:p>
        </p:txBody>
      </p:sp>
      <p:sp>
        <p:nvSpPr>
          <p:cNvPr id="64" name="椭圆 63"/>
          <p:cNvSpPr/>
          <p:nvPr/>
        </p:nvSpPr>
        <p:spPr>
          <a:xfrm>
            <a:off x="8087360" y="4732655"/>
            <a:ext cx="61849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6</a:t>
            </a:r>
          </a:p>
        </p:txBody>
      </p:sp>
      <p:sp>
        <p:nvSpPr>
          <p:cNvPr id="65" name="椭圆 64"/>
          <p:cNvSpPr/>
          <p:nvPr/>
        </p:nvSpPr>
        <p:spPr>
          <a:xfrm>
            <a:off x="6556375" y="4779010"/>
            <a:ext cx="61849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5</a:t>
            </a:r>
          </a:p>
        </p:txBody>
      </p:sp>
      <p:sp>
        <p:nvSpPr>
          <p:cNvPr id="66" name="椭圆 65"/>
          <p:cNvSpPr/>
          <p:nvPr/>
        </p:nvSpPr>
        <p:spPr>
          <a:xfrm>
            <a:off x="7276465" y="3656330"/>
            <a:ext cx="618490" cy="6096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3</a:t>
            </a:r>
          </a:p>
        </p:txBody>
      </p:sp>
      <p:cxnSp>
        <p:nvCxnSpPr>
          <p:cNvPr id="68" name="直接连接符 67"/>
          <p:cNvCxnSpPr>
            <a:stCxn id="62" idx="4"/>
            <a:endCxn id="65" idx="1"/>
          </p:cNvCxnSpPr>
          <p:nvPr/>
        </p:nvCxnSpPr>
        <p:spPr>
          <a:xfrm>
            <a:off x="6247130" y="4044315"/>
            <a:ext cx="400050" cy="824230"/>
          </a:xfrm>
          <a:prstGeom prst="line">
            <a:avLst/>
          </a:prstGeom>
        </p:spPr>
        <p:style>
          <a:lnRef idx="3">
            <a:schemeClr val="dk1"/>
          </a:lnRef>
          <a:fillRef idx="0">
            <a:schemeClr val="dk1"/>
          </a:fillRef>
          <a:effectRef idx="2">
            <a:schemeClr val="dk1"/>
          </a:effectRef>
          <a:fontRef idx="minor">
            <a:schemeClr val="tx1"/>
          </a:fontRef>
        </p:style>
      </p:cxnSp>
      <p:cxnSp>
        <p:nvCxnSpPr>
          <p:cNvPr id="69" name="直接连接符 68"/>
          <p:cNvCxnSpPr>
            <a:stCxn id="62" idx="6"/>
            <a:endCxn id="66" idx="2"/>
          </p:cNvCxnSpPr>
          <p:nvPr/>
        </p:nvCxnSpPr>
        <p:spPr>
          <a:xfrm>
            <a:off x="6556375" y="3739515"/>
            <a:ext cx="720090" cy="221615"/>
          </a:xfrm>
          <a:prstGeom prst="line">
            <a:avLst/>
          </a:prstGeom>
        </p:spPr>
        <p:style>
          <a:lnRef idx="3">
            <a:schemeClr val="dk1"/>
          </a:lnRef>
          <a:fillRef idx="0">
            <a:schemeClr val="dk1"/>
          </a:fillRef>
          <a:effectRef idx="2">
            <a:schemeClr val="dk1"/>
          </a:effectRef>
          <a:fontRef idx="minor">
            <a:schemeClr val="tx1"/>
          </a:fontRef>
        </p:style>
      </p:cxnSp>
      <p:cxnSp>
        <p:nvCxnSpPr>
          <p:cNvPr id="72" name="直接连接符 71"/>
          <p:cNvCxnSpPr>
            <a:stCxn id="61" idx="4"/>
            <a:endCxn id="66" idx="0"/>
          </p:cNvCxnSpPr>
          <p:nvPr/>
        </p:nvCxnSpPr>
        <p:spPr>
          <a:xfrm>
            <a:off x="7544435" y="2908300"/>
            <a:ext cx="41275" cy="748030"/>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p:cNvCxnSpPr>
            <a:stCxn id="66" idx="5"/>
            <a:endCxn id="64" idx="1"/>
          </p:cNvCxnSpPr>
          <p:nvPr/>
        </p:nvCxnSpPr>
        <p:spPr>
          <a:xfrm>
            <a:off x="7804150" y="4176395"/>
            <a:ext cx="374015" cy="645795"/>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p:cNvCxnSpPr>
            <a:stCxn id="63" idx="4"/>
            <a:endCxn id="64" idx="7"/>
          </p:cNvCxnSpPr>
          <p:nvPr/>
        </p:nvCxnSpPr>
        <p:spPr>
          <a:xfrm flipH="1">
            <a:off x="8615045" y="3961130"/>
            <a:ext cx="226695" cy="861060"/>
          </a:xfrm>
          <a:prstGeom prst="line">
            <a:avLst/>
          </a:prstGeom>
        </p:spPr>
        <p:style>
          <a:lnRef idx="3">
            <a:schemeClr val="dk1"/>
          </a:lnRef>
          <a:fillRef idx="0">
            <a:schemeClr val="dk1"/>
          </a:fillRef>
          <a:effectRef idx="2">
            <a:schemeClr val="dk1"/>
          </a:effectRef>
          <a:fontRef idx="minor">
            <a:schemeClr val="tx1"/>
          </a:fontRef>
        </p:style>
      </p:cxnSp>
      <p:sp>
        <p:nvSpPr>
          <p:cNvPr id="78" name="文本框 77"/>
          <p:cNvSpPr txBox="1"/>
          <p:nvPr/>
        </p:nvSpPr>
        <p:spPr>
          <a:xfrm>
            <a:off x="6170295" y="4315460"/>
            <a:ext cx="295275" cy="368300"/>
          </a:xfrm>
          <a:prstGeom prst="rect">
            <a:avLst/>
          </a:prstGeom>
          <a:noFill/>
        </p:spPr>
        <p:txBody>
          <a:bodyPr wrap="square" rtlCol="0">
            <a:spAutoFit/>
          </a:bodyPr>
          <a:lstStyle/>
          <a:p>
            <a:r>
              <a:rPr lang="en-US" altLang="zh-CN" b="1"/>
              <a:t>3</a:t>
            </a:r>
          </a:p>
        </p:txBody>
      </p:sp>
      <p:sp>
        <p:nvSpPr>
          <p:cNvPr id="79" name="文本框 78"/>
          <p:cNvSpPr txBox="1"/>
          <p:nvPr/>
        </p:nvSpPr>
        <p:spPr>
          <a:xfrm>
            <a:off x="6743700" y="3538220"/>
            <a:ext cx="320040" cy="368300"/>
          </a:xfrm>
          <a:prstGeom prst="rect">
            <a:avLst/>
          </a:prstGeom>
          <a:noFill/>
        </p:spPr>
        <p:txBody>
          <a:bodyPr wrap="square" rtlCol="0">
            <a:spAutoFit/>
          </a:bodyPr>
          <a:lstStyle/>
          <a:p>
            <a:r>
              <a:rPr lang="en-US" altLang="zh-CN" b="1"/>
              <a:t>5</a:t>
            </a:r>
          </a:p>
        </p:txBody>
      </p:sp>
      <p:sp>
        <p:nvSpPr>
          <p:cNvPr id="80" name="文本框 79"/>
          <p:cNvSpPr txBox="1"/>
          <p:nvPr/>
        </p:nvSpPr>
        <p:spPr>
          <a:xfrm>
            <a:off x="7325995" y="3098165"/>
            <a:ext cx="295275" cy="368300"/>
          </a:xfrm>
          <a:prstGeom prst="rect">
            <a:avLst/>
          </a:prstGeom>
          <a:noFill/>
        </p:spPr>
        <p:txBody>
          <a:bodyPr wrap="square" rtlCol="0">
            <a:spAutoFit/>
          </a:bodyPr>
          <a:lstStyle/>
          <a:p>
            <a:r>
              <a:rPr lang="en-US" altLang="zh-CN" b="1"/>
              <a:t>1</a:t>
            </a:r>
          </a:p>
        </p:txBody>
      </p:sp>
      <p:sp>
        <p:nvSpPr>
          <p:cNvPr id="83" name="文本框 82"/>
          <p:cNvSpPr txBox="1"/>
          <p:nvPr/>
        </p:nvSpPr>
        <p:spPr>
          <a:xfrm>
            <a:off x="8705850" y="4248785"/>
            <a:ext cx="295275" cy="368300"/>
          </a:xfrm>
          <a:prstGeom prst="rect">
            <a:avLst/>
          </a:prstGeom>
          <a:noFill/>
        </p:spPr>
        <p:txBody>
          <a:bodyPr wrap="square" rtlCol="0">
            <a:spAutoFit/>
          </a:bodyPr>
          <a:lstStyle/>
          <a:p>
            <a:r>
              <a:rPr lang="en-US" altLang="zh-CN" b="1"/>
              <a:t>2</a:t>
            </a:r>
          </a:p>
        </p:txBody>
      </p:sp>
      <p:sp>
        <p:nvSpPr>
          <p:cNvPr id="86" name="文本框 85"/>
          <p:cNvSpPr txBox="1"/>
          <p:nvPr/>
        </p:nvSpPr>
        <p:spPr>
          <a:xfrm>
            <a:off x="7985760" y="4249420"/>
            <a:ext cx="295275" cy="368300"/>
          </a:xfrm>
          <a:prstGeom prst="rect">
            <a:avLst/>
          </a:prstGeom>
          <a:noFill/>
        </p:spPr>
        <p:txBody>
          <a:bodyPr wrap="square" rtlCol="0">
            <a:spAutoFit/>
          </a:bodyPr>
          <a:lstStyle/>
          <a:p>
            <a:r>
              <a:rPr lang="en-US" altLang="zh-CN" b="1"/>
              <a:t>4</a:t>
            </a:r>
          </a:p>
        </p:txBody>
      </p:sp>
      <p:cxnSp>
        <p:nvCxnSpPr>
          <p:cNvPr id="87" name="直接连接符 86"/>
          <p:cNvCxnSpPr>
            <a:stCxn id="66" idx="6"/>
            <a:endCxn id="66" idx="6"/>
          </p:cNvCxnSpPr>
          <p:nvPr/>
        </p:nvCxnSpPr>
        <p:spPr>
          <a:xfrm>
            <a:off x="7894955" y="396113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a:endCxn id="63" idx="2"/>
          </p:cNvCxnSpPr>
          <p:nvPr/>
        </p:nvCxnSpPr>
        <p:spPr>
          <a:xfrm flipV="1">
            <a:off x="7884160" y="3656330"/>
            <a:ext cx="648335" cy="270510"/>
          </a:xfrm>
          <a:prstGeom prst="line">
            <a:avLst/>
          </a:prstGeom>
        </p:spPr>
        <p:style>
          <a:lnRef idx="3">
            <a:schemeClr val="dk1"/>
          </a:lnRef>
          <a:fillRef idx="0">
            <a:schemeClr val="dk1"/>
          </a:fillRef>
          <a:effectRef idx="2">
            <a:schemeClr val="dk1"/>
          </a:effectRef>
          <a:fontRef idx="minor">
            <a:schemeClr val="tx1"/>
          </a:fontRef>
        </p:style>
      </p:cxnSp>
      <p:sp>
        <p:nvSpPr>
          <p:cNvPr id="115" name="文本框 114"/>
          <p:cNvSpPr txBox="1"/>
          <p:nvPr/>
        </p:nvSpPr>
        <p:spPr>
          <a:xfrm>
            <a:off x="7960995" y="3455035"/>
            <a:ext cx="320040" cy="368300"/>
          </a:xfrm>
          <a:prstGeom prst="rect">
            <a:avLst/>
          </a:prstGeom>
          <a:noFill/>
        </p:spPr>
        <p:txBody>
          <a:bodyPr wrap="square" rtlCol="0">
            <a:spAutoFit/>
          </a:bodyPr>
          <a:lstStyle/>
          <a:p>
            <a:r>
              <a:rPr lang="en-US" altLang="zh-CN" b="1"/>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additive="base">
                                        <p:cTn id="17" dur="500" fill="hold"/>
                                        <p:tgtEl>
                                          <p:spTgt spid="83"/>
                                        </p:tgtEl>
                                        <p:attrNameLst>
                                          <p:attrName>ppt_x</p:attrName>
                                        </p:attrNameLst>
                                      </p:cBhvr>
                                      <p:tavLst>
                                        <p:tav tm="0">
                                          <p:val>
                                            <p:strVal val="#ppt_x"/>
                                          </p:val>
                                        </p:tav>
                                        <p:tav tm="100000">
                                          <p:val>
                                            <p:strVal val="#ppt_x"/>
                                          </p:val>
                                        </p:tav>
                                      </p:tavLst>
                                    </p:anim>
                                    <p:anim calcmode="lin" valueType="num">
                                      <p:cBhvr additive="base">
                                        <p:cTn id="18" dur="500" fill="hold"/>
                                        <p:tgtEl>
                                          <p:spTgt spid="8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 calcmode="lin" valueType="num">
                                      <p:cBhvr additive="base">
                                        <p:cTn id="21" dur="500" fill="hold"/>
                                        <p:tgtEl>
                                          <p:spTgt spid="75"/>
                                        </p:tgtEl>
                                        <p:attrNameLst>
                                          <p:attrName>ppt_x</p:attrName>
                                        </p:attrNameLst>
                                      </p:cBhvr>
                                      <p:tavLst>
                                        <p:tav tm="0">
                                          <p:val>
                                            <p:strVal val="#ppt_x"/>
                                          </p:val>
                                        </p:tav>
                                        <p:tav tm="100000">
                                          <p:val>
                                            <p:strVal val="#ppt_x"/>
                                          </p:val>
                                        </p:tav>
                                      </p:tavLst>
                                    </p:anim>
                                    <p:anim calcmode="lin" valueType="num">
                                      <p:cBhvr additive="base">
                                        <p:cTn id="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500" fill="hold"/>
                                        <p:tgtEl>
                                          <p:spTgt spid="78"/>
                                        </p:tgtEl>
                                        <p:attrNameLst>
                                          <p:attrName>ppt_x</p:attrName>
                                        </p:attrNameLst>
                                      </p:cBhvr>
                                      <p:tavLst>
                                        <p:tav tm="0">
                                          <p:val>
                                            <p:strVal val="#ppt_x"/>
                                          </p:val>
                                        </p:tav>
                                        <p:tav tm="100000">
                                          <p:val>
                                            <p:strVal val="#ppt_x"/>
                                          </p:val>
                                        </p:tav>
                                      </p:tavLst>
                                    </p:anim>
                                    <p:anim calcmode="lin" valueType="num">
                                      <p:cBhvr additive="base">
                                        <p:cTn id="28" dur="500" fill="hold"/>
                                        <p:tgtEl>
                                          <p:spTgt spid="7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ppt_x"/>
                                          </p:val>
                                        </p:tav>
                                        <p:tav tm="100000">
                                          <p:val>
                                            <p:strVal val="#ppt_x"/>
                                          </p:val>
                                        </p:tav>
                                      </p:tavLst>
                                    </p:anim>
                                    <p:anim calcmode="lin" valueType="num">
                                      <p:cBhvr additive="base">
                                        <p:cTn id="3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additive="base">
                                        <p:cTn id="37" dur="500" fill="hold"/>
                                        <p:tgtEl>
                                          <p:spTgt spid="86"/>
                                        </p:tgtEl>
                                        <p:attrNameLst>
                                          <p:attrName>ppt_x</p:attrName>
                                        </p:attrNameLst>
                                      </p:cBhvr>
                                      <p:tavLst>
                                        <p:tav tm="0">
                                          <p:val>
                                            <p:strVal val="#ppt_x"/>
                                          </p:val>
                                        </p:tav>
                                        <p:tav tm="100000">
                                          <p:val>
                                            <p:strVal val="#ppt_x"/>
                                          </p:val>
                                        </p:tav>
                                      </p:tavLst>
                                    </p:anim>
                                    <p:anim calcmode="lin" valueType="num">
                                      <p:cBhvr additive="base">
                                        <p:cTn id="38" dur="500" fill="hold"/>
                                        <p:tgtEl>
                                          <p:spTgt spid="8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additive="base">
                                        <p:cTn id="41" dur="500" fill="hold"/>
                                        <p:tgtEl>
                                          <p:spTgt spid="74"/>
                                        </p:tgtEl>
                                        <p:attrNameLst>
                                          <p:attrName>ppt_x</p:attrName>
                                        </p:attrNameLst>
                                      </p:cBhvr>
                                      <p:tavLst>
                                        <p:tav tm="0">
                                          <p:val>
                                            <p:strVal val="#ppt_x"/>
                                          </p:val>
                                        </p:tav>
                                        <p:tav tm="100000">
                                          <p:val>
                                            <p:strVal val="#ppt_x"/>
                                          </p:val>
                                        </p:tav>
                                      </p:tavLst>
                                    </p:anim>
                                    <p:anim calcmode="lin" valueType="num">
                                      <p:cBhvr additive="base">
                                        <p:cTn id="4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5"/>
                                        </p:tgtEl>
                                        <p:attrNameLst>
                                          <p:attrName>style.visibility</p:attrName>
                                        </p:attrNameLst>
                                      </p:cBhvr>
                                      <p:to>
                                        <p:strVal val="visible"/>
                                      </p:to>
                                    </p:set>
                                    <p:anim calcmode="lin" valueType="num">
                                      <p:cBhvr additive="base">
                                        <p:cTn id="47" dur="500" fill="hold"/>
                                        <p:tgtEl>
                                          <p:spTgt spid="115"/>
                                        </p:tgtEl>
                                        <p:attrNameLst>
                                          <p:attrName>ppt_x</p:attrName>
                                        </p:attrNameLst>
                                      </p:cBhvr>
                                      <p:tavLst>
                                        <p:tav tm="0">
                                          <p:val>
                                            <p:strVal val="#ppt_x"/>
                                          </p:val>
                                        </p:tav>
                                        <p:tav tm="100000">
                                          <p:val>
                                            <p:strVal val="#ppt_x"/>
                                          </p:val>
                                        </p:tav>
                                      </p:tavLst>
                                    </p:anim>
                                    <p:anim calcmode="lin" valueType="num">
                                      <p:cBhvr additive="base">
                                        <p:cTn id="48" dur="500" fill="hold"/>
                                        <p:tgtEl>
                                          <p:spTgt spid="1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additive="base">
                                        <p:cTn id="51" dur="500" fill="hold"/>
                                        <p:tgtEl>
                                          <p:spTgt spid="88"/>
                                        </p:tgtEl>
                                        <p:attrNameLst>
                                          <p:attrName>ppt_x</p:attrName>
                                        </p:attrNameLst>
                                      </p:cBhvr>
                                      <p:tavLst>
                                        <p:tav tm="0">
                                          <p:val>
                                            <p:strVal val="#ppt_x"/>
                                          </p:val>
                                        </p:tav>
                                        <p:tav tm="100000">
                                          <p:val>
                                            <p:strVal val="#ppt_x"/>
                                          </p:val>
                                        </p:tav>
                                      </p:tavLst>
                                    </p:anim>
                                    <p:anim calcmode="lin" valueType="num">
                                      <p:cBhvr additive="base">
                                        <p:cTn id="52"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115"/>
                                        </p:tgtEl>
                                        <p:attrNameLst>
                                          <p:attrName>ppt_x</p:attrName>
                                        </p:attrNameLst>
                                      </p:cBhvr>
                                      <p:tavLst>
                                        <p:tav tm="0">
                                          <p:val>
                                            <p:strVal val="ppt_x"/>
                                          </p:val>
                                        </p:tav>
                                        <p:tav tm="100000">
                                          <p:val>
                                            <p:strVal val="ppt_x"/>
                                          </p:val>
                                        </p:tav>
                                      </p:tavLst>
                                    </p:anim>
                                    <p:anim calcmode="lin" valueType="num">
                                      <p:cBhvr additive="base">
                                        <p:cTn id="57" dur="500"/>
                                        <p:tgtEl>
                                          <p:spTgt spid="115"/>
                                        </p:tgtEl>
                                        <p:attrNameLst>
                                          <p:attrName>ppt_y</p:attrName>
                                        </p:attrNameLst>
                                      </p:cBhvr>
                                      <p:tavLst>
                                        <p:tav tm="0">
                                          <p:val>
                                            <p:strVal val="ppt_y"/>
                                          </p:val>
                                        </p:tav>
                                        <p:tav tm="100000">
                                          <p:val>
                                            <p:strVal val="1+ppt_h/2"/>
                                          </p:val>
                                        </p:tav>
                                      </p:tavLst>
                                    </p:anim>
                                    <p:set>
                                      <p:cBhvr>
                                        <p:cTn id="58" dur="1" fill="hold">
                                          <p:stCondLst>
                                            <p:cond delay="499"/>
                                          </p:stCondLst>
                                        </p:cTn>
                                        <p:tgtEl>
                                          <p:spTgt spid="115"/>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88"/>
                                        </p:tgtEl>
                                        <p:attrNameLst>
                                          <p:attrName>ppt_x</p:attrName>
                                        </p:attrNameLst>
                                      </p:cBhvr>
                                      <p:tavLst>
                                        <p:tav tm="0">
                                          <p:val>
                                            <p:strVal val="ppt_x"/>
                                          </p:val>
                                        </p:tav>
                                        <p:tav tm="100000">
                                          <p:val>
                                            <p:strVal val="ppt_x"/>
                                          </p:val>
                                        </p:tav>
                                      </p:tavLst>
                                    </p:anim>
                                    <p:anim calcmode="lin" valueType="num">
                                      <p:cBhvr additive="base">
                                        <p:cTn id="61" dur="500"/>
                                        <p:tgtEl>
                                          <p:spTgt spid="88"/>
                                        </p:tgtEl>
                                        <p:attrNameLst>
                                          <p:attrName>ppt_y</p:attrName>
                                        </p:attrNameLst>
                                      </p:cBhvr>
                                      <p:tavLst>
                                        <p:tav tm="0">
                                          <p:val>
                                            <p:strVal val="ppt_y"/>
                                          </p:val>
                                        </p:tav>
                                        <p:tav tm="100000">
                                          <p:val>
                                            <p:strVal val="1+ppt_h/2"/>
                                          </p:val>
                                        </p:tav>
                                      </p:tavLst>
                                    </p:anim>
                                    <p:set>
                                      <p:cBhvr>
                                        <p:cTn id="62" dur="1" fill="hold">
                                          <p:stCondLst>
                                            <p:cond delay="499"/>
                                          </p:stCondLst>
                                        </p:cTn>
                                        <p:tgtEl>
                                          <p:spTgt spid="8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additive="base">
                                        <p:cTn id="67" dur="500" fill="hold"/>
                                        <p:tgtEl>
                                          <p:spTgt spid="79"/>
                                        </p:tgtEl>
                                        <p:attrNameLst>
                                          <p:attrName>ppt_x</p:attrName>
                                        </p:attrNameLst>
                                      </p:cBhvr>
                                      <p:tavLst>
                                        <p:tav tm="0">
                                          <p:val>
                                            <p:strVal val="#ppt_x"/>
                                          </p:val>
                                        </p:tav>
                                        <p:tav tm="100000">
                                          <p:val>
                                            <p:strVal val="#ppt_x"/>
                                          </p:val>
                                        </p:tav>
                                      </p:tavLst>
                                    </p:anim>
                                    <p:anim calcmode="lin" valueType="num">
                                      <p:cBhvr additive="base">
                                        <p:cTn id="68" dur="500" fill="hold"/>
                                        <p:tgtEl>
                                          <p:spTgt spid="7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additive="base">
                                        <p:cTn id="71" dur="500" fill="hold"/>
                                        <p:tgtEl>
                                          <p:spTgt spid="69"/>
                                        </p:tgtEl>
                                        <p:attrNameLst>
                                          <p:attrName>ppt_x</p:attrName>
                                        </p:attrNameLst>
                                      </p:cBhvr>
                                      <p:tavLst>
                                        <p:tav tm="0">
                                          <p:val>
                                            <p:strVal val="#ppt_x"/>
                                          </p:val>
                                        </p:tav>
                                        <p:tav tm="100000">
                                          <p:val>
                                            <p:strVal val="#ppt_x"/>
                                          </p:val>
                                        </p:tav>
                                      </p:tavLst>
                                    </p:anim>
                                    <p:anim calcmode="lin" valueType="num">
                                      <p:cBhvr additive="base">
                                        <p:cTn id="72"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3" grpId="0"/>
      <p:bldP spid="86" grpId="0"/>
      <p:bldP spid="115" grpId="0"/>
      <p:bldP spid="1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树, 户外, 天空, 建筑物&#10;&#10;自动生成的说明"/>
          <p:cNvPicPr>
            <a:picLocks noGrp="1" noChangeAspect="1"/>
          </p:cNvPicPr>
          <p:nvPr>
            <p:ph type="pic" sz="quarter" idx="10"/>
          </p:nvPr>
        </p:nvPicPr>
        <p:blipFill>
          <a:blip r:embed="rId2" cstate="email"/>
          <a:srcRect/>
          <a:stretch>
            <a:fillRect/>
          </a:stretch>
        </p:blipFill>
        <p:spPr/>
      </p:pic>
      <p:cxnSp>
        <p:nvCxnSpPr>
          <p:cNvPr id="21" name="直接连接符 20"/>
          <p:cNvCxnSpPr>
            <a:endCxn id="22"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圆角 21"/>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04</a:t>
            </a:r>
            <a:endParaRPr lang="zh-CN" altLang="en-US" sz="3200" dirty="0">
              <a:solidFill>
                <a:schemeClr val="bg1"/>
              </a:solidFill>
              <a:latin typeface="+mj-ea"/>
              <a:ea typeface="+mj-ea"/>
            </a:endParaRPr>
          </a:p>
        </p:txBody>
      </p:sp>
      <p:cxnSp>
        <p:nvCxnSpPr>
          <p:cNvPr id="24" name="直接连接符 23"/>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21038" y="4760727"/>
            <a:ext cx="7349924" cy="830997"/>
          </a:xfrm>
          <a:prstGeom prst="rect">
            <a:avLst/>
          </a:prstGeom>
          <a:noFill/>
        </p:spPr>
        <p:txBody>
          <a:bodyPr wrap="square" rtlCol="0">
            <a:spAutoFit/>
          </a:bodyPr>
          <a:lstStyle/>
          <a:p>
            <a:pPr algn="ctr"/>
            <a:r>
              <a:rPr kumimoji="0" lang="zh-CN" altLang="en-US" sz="4800" b="1" i="0" u="none" strike="noStrike" kern="1200" cap="none" spc="0" normalizeH="0" baseline="0" noProof="0" dirty="0">
                <a:ln>
                  <a:noFill/>
                </a:ln>
                <a:solidFill>
                  <a:schemeClr val="tx1">
                    <a:lumMod val="85000"/>
                    <a:lumOff val="15000"/>
                  </a:schemeClr>
                </a:solidFill>
                <a:effectLst/>
                <a:uLnTx/>
                <a:uFillTx/>
                <a:latin typeface="+mj-ea"/>
                <a:ea typeface="+mj-ea"/>
              </a:rPr>
              <a:t>算法正确性证明</a:t>
            </a:r>
          </a:p>
        </p:txBody>
      </p:sp>
      <p:sp>
        <p:nvSpPr>
          <p:cNvPr id="27" name="等腰三角形 26"/>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83294" y="264034"/>
            <a:ext cx="2463044" cy="605909"/>
          </a:xfrm>
        </p:spPr>
        <p:txBody>
          <a:bodyPr/>
          <a:lstStyle/>
          <a:p>
            <a:r>
              <a:rPr lang="zh-CN" altLang="en-US" dirty="0"/>
              <a:t>正确性证明</a:t>
            </a:r>
            <a:r>
              <a:rPr lang="en-US" altLang="zh-CN" dirty="0"/>
              <a:t>1</a:t>
            </a:r>
            <a:endParaRPr lang="zh-CN" altLang="en-US" dirty="0"/>
          </a:p>
        </p:txBody>
      </p:sp>
      <p:sp>
        <p:nvSpPr>
          <p:cNvPr id="2" name="矩形: 圆角 46"/>
          <p:cNvSpPr/>
          <p:nvPr/>
        </p:nvSpPr>
        <p:spPr>
          <a:xfrm>
            <a:off x="1292241" y="895680"/>
            <a:ext cx="9816465" cy="53200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命题：对于任意n</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&gt;1</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，n阶</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连通</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图</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kruskal</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算法</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都能找</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到一棵最小生成树</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归纳基础：n=2</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时算法正确</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归纳步骤：</a:t>
            </a:r>
          </a:p>
          <a:p>
            <a:r>
              <a:rPr sz="2000" dirty="0" err="1">
                <a:solidFill>
                  <a:schemeClr val="tx1"/>
                </a:solidFill>
                <a:latin typeface="Times New Roman" panose="02020603050405020304" charset="0"/>
                <a:ea typeface="黑体" panose="02010609060101010101" charset="-122"/>
                <a:cs typeface="Times New Roman" panose="02020603050405020304" charset="0"/>
                <a:sym typeface="+mn-ea"/>
              </a:rPr>
              <a:t>假设对于任意n</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&gt;1</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，n</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-1</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阶</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连通</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图</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kruskal</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算法</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都能找</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到一棵最小生成树，则对于</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任意</a:t>
            </a:r>
            <a:r>
              <a:rPr sz="2000" dirty="0" err="1">
                <a:solidFill>
                  <a:schemeClr val="tx1"/>
                </a:solidFill>
                <a:latin typeface="Times New Roman" panose="02020603050405020304" charset="0"/>
                <a:ea typeface="黑体" panose="02010609060101010101" charset="-122"/>
                <a:cs typeface="Times New Roman" panose="02020603050405020304" charset="0"/>
                <a:sym typeface="+mn-ea"/>
              </a:rPr>
              <a:t>n阶图算法也</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找</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到一棵最小生成树</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证明</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a:t>
            </a:r>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①归纳基础证明：</a:t>
            </a:r>
          </a:p>
          <a:p>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当</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n=2时，图G只有一条边，显然当前最短边即为此边，故而图G的最小生成树就是G本身</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kruskal</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算法找到的最小生成树正确</a:t>
            </a:r>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83294" y="264034"/>
            <a:ext cx="2463044" cy="605909"/>
          </a:xfrm>
        </p:spPr>
        <p:txBody>
          <a:bodyPr/>
          <a:lstStyle/>
          <a:p>
            <a:r>
              <a:rPr lang="zh-CN" altLang="en-US" dirty="0"/>
              <a:t>正确性证明</a:t>
            </a:r>
            <a:r>
              <a:rPr lang="en-US" altLang="zh-CN" dirty="0"/>
              <a:t>1</a:t>
            </a:r>
            <a:endParaRPr lang="zh-CN" altLang="en-US" dirty="0"/>
          </a:p>
        </p:txBody>
      </p:sp>
      <mc:AlternateContent xmlns:mc="http://schemas.openxmlformats.org/markup-compatibility/2006">
        <mc:Choice xmlns:a14="http://schemas.microsoft.com/office/drawing/2010/main" Requires="a14">
          <p:sp>
            <p:nvSpPr>
              <p:cNvPr id="2" name="矩形: 圆角 46"/>
              <p:cNvSpPr/>
              <p:nvPr/>
            </p:nvSpPr>
            <p:spPr>
              <a:xfrm>
                <a:off x="1116647" y="871417"/>
                <a:ext cx="9816465" cy="53200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②归纳步骤证明：</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已知算法对于n</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-1</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阶图正确，对于n</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阶</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图G，</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找到</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最短边</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e=(i,j)</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对</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i</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和</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j</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进行</a:t>
                </a:r>
                <a:r>
                  <a:rPr lang="zh-CN" altLang="en-US" sz="2000" dirty="0">
                    <a:solidFill>
                      <a:srgbClr val="FF0000"/>
                    </a:solidFill>
                    <a:latin typeface="Times New Roman" panose="02020603050405020304" charset="0"/>
                    <a:ea typeface="黑体" panose="02010609060101010101" charset="-122"/>
                    <a:cs typeface="Times New Roman" panose="02020603050405020304" charset="0"/>
                    <a:sym typeface="+mn-ea"/>
                  </a:rPr>
                  <a:t>缩点操作</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获得n</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-1</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阶图G’，由已知假设可得G’的最小生成树为T’，再去除</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缩点</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操作，恢复</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最短</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边e，</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得到生成</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树T；</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如果T不是G的最小生成树，则应当存在G的含边e的最小生成树T*，那么对T</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缩点</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获得G’</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的</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生成树T</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-{e}，那么此时应当有</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W（T*-{e}）= W（T*）-w（e）</a:t>
                </a:r>
                <a14:m>
                  <m:oMath xmlns:m="http://schemas.openxmlformats.org/officeDocument/2006/math">
                    <m:r>
                      <a:rPr lang="en-US" sz="2000" dirty="0">
                        <a:solidFill>
                          <a:schemeClr val="tx1"/>
                        </a:solidFill>
                        <a:latin typeface="Cambria Math" panose="02040503050406030204" charset="0"/>
                        <a:ea typeface="MS Mincho" charset="0"/>
                        <a:cs typeface="Cambria Math" panose="02040503050406030204" charset="0"/>
                        <a:sym typeface="+mn-ea"/>
                      </a:rPr>
                      <m:t>≤</m:t>
                    </m:r>
                  </m:oMath>
                </a14:m>
                <a:r>
                  <a:rPr sz="2000" dirty="0">
                    <a:solidFill>
                      <a:schemeClr val="tx1"/>
                    </a:solidFill>
                    <a:latin typeface="Times New Roman" panose="02020603050405020304" charset="0"/>
                    <a:ea typeface="黑体" panose="02010609060101010101" charset="-122"/>
                    <a:cs typeface="Times New Roman" panose="02020603050405020304" charset="0"/>
                    <a:sym typeface="+mn-ea"/>
                  </a:rPr>
                  <a:t> W（T）-w（e）=W（T’）</a:t>
                </a:r>
              </a:p>
              <a:p>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由于</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T’是G’的最小生成树</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，所以</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G’</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的</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生成树T</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-{e}</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的权值只能等于</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T’</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的权值，即</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T*</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=T</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，所以</a:t>
                </a:r>
                <a:r>
                  <a:rPr lang="en-US" altLang="zh-CN" sz="2000" dirty="0">
                    <a:solidFill>
                      <a:schemeClr val="tx1"/>
                    </a:solidFill>
                    <a:latin typeface="Times New Roman" panose="02020603050405020304" charset="0"/>
                    <a:ea typeface="黑体" panose="02010609060101010101" charset="-122"/>
                    <a:cs typeface="Times New Roman" panose="02020603050405020304" charset="0"/>
                    <a:sym typeface="+mn-ea"/>
                  </a:rPr>
                  <a:t>T</a:t>
                </a:r>
                <a:r>
                  <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rPr>
                  <a:t>也是</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G的最小生成树</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a:t>
                </a:r>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③综上所述，对于任意n</a:t>
                </a:r>
                <a:r>
                  <a:rPr lang="en-US" sz="2000" dirty="0">
                    <a:solidFill>
                      <a:schemeClr val="tx1"/>
                    </a:solidFill>
                    <a:latin typeface="Times New Roman" panose="02020603050405020304" charset="0"/>
                    <a:ea typeface="黑体" panose="02010609060101010101" charset="-122"/>
                    <a:cs typeface="Times New Roman" panose="02020603050405020304" charset="0"/>
                    <a:sym typeface="+mn-ea"/>
                  </a:rPr>
                  <a:t>&gt;1</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，算法对n阶图</a:t>
                </a:r>
                <a:r>
                  <a:rPr lang="zh-CN" sz="2000" dirty="0">
                    <a:solidFill>
                      <a:schemeClr val="tx1"/>
                    </a:solidFill>
                    <a:latin typeface="Times New Roman" panose="02020603050405020304" charset="0"/>
                    <a:ea typeface="黑体" panose="02010609060101010101" charset="-122"/>
                    <a:cs typeface="Times New Roman" panose="02020603050405020304" charset="0"/>
                    <a:sym typeface="+mn-ea"/>
                  </a:rPr>
                  <a:t>都能</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找到一棵最小生成树</a:t>
                </a: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lang="zh-CN" altLang="en-US" sz="2000" b="1"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mc:Choice>
        <mc:Fallback>
          <p:sp>
            <p:nvSpPr>
              <p:cNvPr id="2" name="矩形: 圆角 46"/>
              <p:cNvSpPr>
                <a:spLocks noRot="1" noChangeAspect="1" noMove="1" noResize="1" noEditPoints="1" noAdjustHandles="1" noChangeArrowheads="1" noChangeShapeType="1" noTextEdit="1"/>
              </p:cNvSpPr>
              <p:nvPr/>
            </p:nvSpPr>
            <p:spPr>
              <a:xfrm>
                <a:off x="1116647" y="871417"/>
                <a:ext cx="9816465" cy="5320030"/>
              </a:xfrm>
              <a:prstGeom prst="roundRect">
                <a:avLst>
                  <a:gd name="adj" fmla="val 2775"/>
                </a:avLst>
              </a:prstGeom>
              <a:blipFill>
                <a:blip r:embed="rId2"/>
                <a:stretch>
                  <a:fillRect l="-124" r="-1613"/>
                </a:stretch>
              </a:blipFill>
              <a:ln w="12700">
                <a:solidFill>
                  <a:schemeClr val="accent1"/>
                </a:solidFill>
              </a:ln>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097899" y="1001023"/>
            <a:ext cx="9655175" cy="5083175"/>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子集系统是一个二元组，对于一个子集系统M=(S,L) ,它需要满足以下三个条件：</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(1) S是一个有限集</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(2) L是一个有限非空集，其元素是S的部分子集</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(3)具有遗传性，即对于任意A⊆B若B∈L，那么一定有A∈L</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拟阵是一个子集系统，它还需要满足交换性，即对任意A∈L，B∈L且|A|&lt;|B| (∣A∣表示A中的元素个数，以下同义) , 一定存在元素x∈B且x∉A,使得A∪{x}∈L</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2462421" cy="608856"/>
          </a:xfrm>
        </p:spPr>
        <p:txBody>
          <a:bodyPr/>
          <a:lstStyle/>
          <a:p>
            <a:r>
              <a:rPr lang="zh-CN" altLang="en-US" dirty="0"/>
              <a:t>正确性证明</a:t>
            </a:r>
            <a:r>
              <a:rPr lang="en-US" altLang="zh-CN" dirty="0"/>
              <a:t>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097899" y="1001023"/>
            <a:ext cx="9655175" cy="5083175"/>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z="2000" dirty="0" err="1">
                <a:solidFill>
                  <a:schemeClr val="tx1"/>
                </a:solidFill>
                <a:latin typeface="Times New Roman" panose="02020603050405020304" charset="0"/>
                <a:ea typeface="黑体" panose="02010609060101010101" charset="-122"/>
                <a:cs typeface="Times New Roman" panose="02020603050405020304" charset="0"/>
                <a:sym typeface="+mn-ea"/>
              </a:rPr>
              <a:t>对拟阵M</a:t>
            </a:r>
            <a:r>
              <a:rPr sz="2000" dirty="0">
                <a:solidFill>
                  <a:schemeClr val="tx1"/>
                </a:solidFill>
                <a:latin typeface="Times New Roman" panose="02020603050405020304" charset="0"/>
                <a:ea typeface="黑体" panose="02010609060101010101" charset="-122"/>
                <a:cs typeface="Times New Roman" panose="02020603050405020304" charset="0"/>
                <a:sym typeface="+mn-ea"/>
              </a:rPr>
              <a:t>=(S,L)给出以下定义：</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(1)若A∈L，那么称A为独立集</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(2)对于独立集A，若存在x∈S，满足x ∉A且A∪{x}∈L，那么称A为可拓展的。若独立集A不可拓展，那么称A为极大独立集。</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定理——同一拟阵的极大独立集元素个数(即大小)相同（即矩阵的秩）</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证明:</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反证法。设A与B为拟阵的两个大小不同的极大独立集，不妨设|A|&lt;|B|，那么根据拟阵的交换性，A是可拓展的，不满足最大独立集的定义，与假设矛盾，故命题成立。</a:t>
            </a:r>
            <a:endParaRPr lang="zh-CN" altLang="en-US" sz="2000" dirty="0">
              <a:solidFill>
                <a:schemeClr val="tx1"/>
              </a:solidFill>
              <a:latin typeface="Times New Roman" panose="02020603050405020304" charset="0"/>
              <a:ea typeface="黑体" panose="02010609060101010101" charset="-122"/>
              <a:cs typeface="Times New Roman" panose="02020603050405020304" charset="0"/>
              <a:sym typeface="+mn-ea"/>
            </a:endParaRPr>
          </a:p>
        </p:txBody>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2462421" cy="608856"/>
          </a:xfrm>
        </p:spPr>
        <p:txBody>
          <a:bodyPr/>
          <a:lstStyle/>
          <a:p>
            <a:r>
              <a:rPr lang="zh-CN" altLang="en-US" dirty="0"/>
              <a:t>正确性证明</a:t>
            </a:r>
            <a:r>
              <a:rPr lang="en-US" altLang="zh-CN" dirty="0"/>
              <a:t>2</a:t>
            </a:r>
          </a:p>
        </p:txBody>
      </p:sp>
    </p:spTree>
    <p:extLst>
      <p:ext uri="{BB962C8B-B14F-4D97-AF65-F5344CB8AC3E}">
        <p14:creationId xmlns:p14="http://schemas.microsoft.com/office/powerpoint/2010/main" val="73795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03196" y="955700"/>
            <a:ext cx="9655175" cy="5083175"/>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引理：对于拟阵 M=(S,L), A∈L，A为该拟阵某一权值最大独立集T的子集 ，定义集合P={x∣A∪{x}∈L}，y为P中权值最大的元素，那么令A'=A-{y}，则A'也是某一权值最大独立集的子集。</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证明：</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反证法。由引理的定义,假设A'不是任一权值最大独立集的子集。那么对于权值最大独立集T，当|A'|&lt;|T|，由拟阵的交换性可得知一定存在x满足x∈T，x∉A且A∪{x}∈L,那么我们不断令A'=A'∪{x}直到|A'|=|T|, 由先前假设可知此时：</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定义K=A'∩T, 那么有{y}为K关于T的补集,{x}为K关于A'的补集，w(y)≤w(x)，因为T为最优解。</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因此此时 w(A')=w(K)+w(x)≥w(K)+w(y)=w(T)</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若w(A')&gt;w(T)，那么T不是权值最大独立集，与假设矛盾；若w(A')=w(T)，那么现在的A'为权值最大独立集，最开始的A'是此权值最大独立集的子集，也与假设矛盾，故引理成立。</a:t>
            </a:r>
          </a:p>
        </p:txBody>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2462421" cy="608856"/>
          </a:xfrm>
        </p:spPr>
        <p:txBody>
          <a:bodyPr/>
          <a:lstStyle/>
          <a:p>
            <a:r>
              <a:rPr lang="zh-CN" altLang="en-US" dirty="0"/>
              <a:t>正确性证明</a:t>
            </a:r>
            <a:r>
              <a:rPr lang="en-US" altLang="zh-CN" dirty="0"/>
              <a:t>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68412" y="955700"/>
            <a:ext cx="9655175" cy="5083175"/>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z="2000" dirty="0">
                <a:solidFill>
                  <a:schemeClr val="tx1"/>
                </a:solidFill>
                <a:latin typeface="Times New Roman" panose="02020603050405020304" charset="0"/>
                <a:ea typeface="黑体" panose="02010609060101010101" charset="-122"/>
                <a:cs typeface="Times New Roman" panose="02020603050405020304" charset="0"/>
                <a:sym typeface="+mn-ea"/>
              </a:rPr>
              <a:t>对于无向图 G= (V , E)</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我们定义这样一个M=(S,L):</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(1) S=E</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(2) L= {x|x⊆E且图G'=(V,x)中无环 }</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这个M显然满足子集系统的前两个条件。这里证明其具有遗传性与交换性：</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遗传性：对任意A∈L，B⊆A, 显然B⊆E。假设B中有环，那么A中也一定有环，与A∈L矛盾，故B中无环，因此B∈L，M具有遗传性。</a:t>
            </a: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交换性：对任意A∈L，B∈L，设|A|&lt;|B|，显然 G_A=(V,A)中有|V|-|A|个连通分量 ,G_B=(V,B)中有|V|-|B|个连通分量。</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由|A|&lt;|B|有|V|-|A|&gt;|V|-|B|,可知此时B中一定存在一条边x连接了G_A中的两个不同的连通分量。显然，G'=(V,A∪{x}))中无环且A∪{x}∈L，因此M具有交换性。</a:t>
            </a:r>
          </a:p>
        </p:txBody>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2462421" cy="608856"/>
          </a:xfrm>
        </p:spPr>
        <p:txBody>
          <a:bodyPr/>
          <a:lstStyle/>
          <a:p>
            <a:r>
              <a:rPr lang="zh-CN" altLang="en-US" dirty="0"/>
              <a:t>正确性证明</a:t>
            </a:r>
            <a:r>
              <a:rPr lang="en-US" altLang="zh-CN" dirty="0"/>
              <a:t>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68412" y="955700"/>
            <a:ext cx="9655175" cy="5083175"/>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endParaRPr sz="2000" dirty="0">
              <a:solidFill>
                <a:schemeClr val="tx1"/>
              </a:solidFill>
              <a:latin typeface="Times New Roman" panose="02020603050405020304" charset="0"/>
              <a:ea typeface="黑体" panose="02010609060101010101" charset="-122"/>
              <a:cs typeface="Times New Roman" panose="02020603050405020304" charset="0"/>
              <a:sym typeface="+mn-ea"/>
            </a:endParaRP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综上，M是一个拟阵。</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我们使元素的权值为 w(x)=x的边权的相反数 +（E 中最大边权+1)，确保w（x）为正。</a:t>
            </a:r>
          </a:p>
          <a:p>
            <a:r>
              <a:rPr sz="2000" dirty="0">
                <a:solidFill>
                  <a:schemeClr val="tx1"/>
                </a:solidFill>
                <a:latin typeface="Times New Roman" panose="02020603050405020304" charset="0"/>
                <a:ea typeface="黑体" panose="02010609060101010101" charset="-122"/>
                <a:cs typeface="Times New Roman" panose="02020603050405020304" charset="0"/>
                <a:sym typeface="+mn-ea"/>
              </a:rPr>
              <a:t>以此即可证明Kurkal算法</a:t>
            </a:r>
          </a:p>
        </p:txBody>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p:cNvSpPr>
            <a:spLocks noGrp="1"/>
          </p:cNvSpPr>
          <p:nvPr>
            <p:ph type="body" idx="13"/>
          </p:nvPr>
        </p:nvSpPr>
        <p:spPr>
          <a:xfrm>
            <a:off x="1097899" y="252401"/>
            <a:ext cx="2462421" cy="608856"/>
          </a:xfrm>
        </p:spPr>
        <p:txBody>
          <a:bodyPr/>
          <a:lstStyle/>
          <a:p>
            <a:r>
              <a:rPr lang="zh-CN" altLang="en-US" dirty="0"/>
              <a:t>正确性证明</a:t>
            </a:r>
            <a:r>
              <a:rPr lang="en-US" altLang="zh-CN" dirty="0"/>
              <a:t>2</a:t>
            </a:r>
          </a:p>
        </p:txBody>
      </p:sp>
      <p:pic>
        <p:nvPicPr>
          <p:cNvPr id="2" name="图片 1"/>
          <p:cNvPicPr>
            <a:picLocks noChangeAspect="1"/>
          </p:cNvPicPr>
          <p:nvPr/>
        </p:nvPicPr>
        <p:blipFill>
          <a:blip r:embed="rId2"/>
          <a:stretch>
            <a:fillRect/>
          </a:stretch>
        </p:blipFill>
        <p:spPr>
          <a:xfrm>
            <a:off x="1746250" y="2245995"/>
            <a:ext cx="8650605" cy="2365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955185" y="1552767"/>
            <a:ext cx="3864812" cy="1015663"/>
            <a:chOff x="5357015" y="1543308"/>
            <a:chExt cx="3864812" cy="1015663"/>
          </a:xfrm>
        </p:grpSpPr>
        <p:sp>
          <p:nvSpPr>
            <p:cNvPr id="10" name="文本框 9"/>
            <p:cNvSpPr txBox="1"/>
            <p:nvPr/>
          </p:nvSpPr>
          <p:spPr>
            <a:xfrm>
              <a:off x="5357015"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8" name="文本框 17"/>
            <p:cNvSpPr txBox="1"/>
            <p:nvPr/>
          </p:nvSpPr>
          <p:spPr>
            <a:xfrm>
              <a:off x="6056213"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chemeClr val="tx1">
                      <a:lumMod val="85000"/>
                      <a:lumOff val="15000"/>
                    </a:schemeClr>
                  </a:solidFill>
                  <a:latin typeface="+mj-ea"/>
                  <a:ea typeface="+mj-ea"/>
                </a:rPr>
                <a:t>最小生成树</a:t>
              </a:r>
              <a:endParaRPr kumimoji="0" lang="zh-CN" altLang="en-US" sz="2800" b="1"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8" name="矩形 27"/>
            <p:cNvSpPr/>
            <p:nvPr/>
          </p:nvSpPr>
          <p:spPr>
            <a:xfrm>
              <a:off x="6071453" y="2055919"/>
              <a:ext cx="92398" cy="369332"/>
            </a:xfrm>
            <a:prstGeom prst="rect">
              <a:avLst/>
            </a:prstGeom>
          </p:spPr>
          <p:txBody>
            <a:bodyPr wrap="none" lIns="0">
              <a:spAutoFit/>
            </a:bodyPr>
            <a:lstStyle/>
            <a:p>
              <a:endParaRPr lang="zh-CN" altLang="en-US" dirty="0"/>
            </a:p>
          </p:txBody>
        </p:sp>
      </p:grpSp>
      <p:grpSp>
        <p:nvGrpSpPr>
          <p:cNvPr id="11" name="组合 10"/>
          <p:cNvGrpSpPr/>
          <p:nvPr/>
        </p:nvGrpSpPr>
        <p:grpSpPr>
          <a:xfrm>
            <a:off x="5961578" y="2647956"/>
            <a:ext cx="3864812" cy="1015663"/>
            <a:chOff x="8580953" y="1543308"/>
            <a:chExt cx="3864812" cy="1015663"/>
          </a:xfrm>
        </p:grpSpPr>
        <p:sp>
          <p:nvSpPr>
            <p:cNvPr id="31" name="文本框 30"/>
            <p:cNvSpPr txBox="1"/>
            <p:nvPr/>
          </p:nvSpPr>
          <p:spPr>
            <a:xfrm>
              <a:off x="8580953"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2" name="文本框 31"/>
            <p:cNvSpPr txBox="1"/>
            <p:nvPr/>
          </p:nvSpPr>
          <p:spPr>
            <a:xfrm>
              <a:off x="9280151" y="16463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0" i="0" dirty="0">
                  <a:solidFill>
                    <a:srgbClr val="121212"/>
                  </a:solidFill>
                  <a:effectLst/>
                  <a:latin typeface="-apple-system"/>
                </a:rPr>
                <a:t>Prim</a:t>
              </a:r>
              <a:r>
                <a:rPr lang="zh-CN" altLang="en-US" sz="2800" b="0" i="0" dirty="0">
                  <a:solidFill>
                    <a:srgbClr val="121212"/>
                  </a:solidFill>
                  <a:effectLst/>
                  <a:latin typeface="-apple-system"/>
                </a:rPr>
                <a:t>算法</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3" name="矩形 32"/>
            <p:cNvSpPr/>
            <p:nvPr/>
          </p:nvSpPr>
          <p:spPr>
            <a:xfrm>
              <a:off x="9295391" y="2055919"/>
              <a:ext cx="92398" cy="369332"/>
            </a:xfrm>
            <a:prstGeom prst="rect">
              <a:avLst/>
            </a:prstGeom>
          </p:spPr>
          <p:txBody>
            <a:bodyPr wrap="none" lIns="0">
              <a:spAutoFit/>
            </a:bodyPr>
            <a:lstStyle/>
            <a:p>
              <a:endParaRPr lang="zh-CN" altLang="en-US" dirty="0"/>
            </a:p>
          </p:txBody>
        </p:sp>
      </p:grpSp>
      <p:grpSp>
        <p:nvGrpSpPr>
          <p:cNvPr id="12" name="组合 11"/>
          <p:cNvGrpSpPr/>
          <p:nvPr/>
        </p:nvGrpSpPr>
        <p:grpSpPr>
          <a:xfrm>
            <a:off x="5955185" y="3821295"/>
            <a:ext cx="3864812" cy="1015663"/>
            <a:chOff x="5357015" y="3012305"/>
            <a:chExt cx="3864812" cy="1015663"/>
          </a:xfrm>
        </p:grpSpPr>
        <p:sp>
          <p:nvSpPr>
            <p:cNvPr id="35" name="文本框 34"/>
            <p:cNvSpPr txBox="1"/>
            <p:nvPr/>
          </p:nvSpPr>
          <p:spPr>
            <a:xfrm>
              <a:off x="5357015"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dirty="0">
                  <a:solidFill>
                    <a:schemeClr val="accent1"/>
                  </a:solidFill>
                  <a:latin typeface="+mj-ea"/>
                  <a:ea typeface="+mj-ea"/>
                </a:rPr>
                <a:t>3</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6" name="文本框 35"/>
            <p:cNvSpPr txBox="1"/>
            <p:nvPr/>
          </p:nvSpPr>
          <p:spPr>
            <a:xfrm>
              <a:off x="6056213"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0" i="0" dirty="0">
                  <a:solidFill>
                    <a:srgbClr val="121212"/>
                  </a:solidFill>
                  <a:effectLst/>
                  <a:latin typeface="-apple-system"/>
                </a:rPr>
                <a:t>Kruskal</a:t>
              </a:r>
              <a:r>
                <a:rPr lang="zh-CN" altLang="en-US" sz="2800" b="0" i="0" dirty="0">
                  <a:solidFill>
                    <a:srgbClr val="121212"/>
                  </a:solidFill>
                  <a:effectLst/>
                  <a:latin typeface="-apple-system"/>
                </a:rPr>
                <a:t>算法</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7" name="矩形 36"/>
            <p:cNvSpPr/>
            <p:nvPr/>
          </p:nvSpPr>
          <p:spPr>
            <a:xfrm>
              <a:off x="6071453" y="3524916"/>
              <a:ext cx="92398" cy="369332"/>
            </a:xfrm>
            <a:prstGeom prst="rect">
              <a:avLst/>
            </a:prstGeom>
          </p:spPr>
          <p:txBody>
            <a:bodyPr wrap="none" lIns="0">
              <a:spAutoFit/>
            </a:bodyPr>
            <a:lstStyle/>
            <a:p>
              <a:endParaRPr lang="zh-CN" altLang="en-US" dirty="0"/>
            </a:p>
          </p:txBody>
        </p:sp>
      </p:grpSp>
      <p:grpSp>
        <p:nvGrpSpPr>
          <p:cNvPr id="13" name="组合 12"/>
          <p:cNvGrpSpPr/>
          <p:nvPr/>
        </p:nvGrpSpPr>
        <p:grpSpPr>
          <a:xfrm>
            <a:off x="5955228" y="5089390"/>
            <a:ext cx="3864812" cy="1015663"/>
            <a:chOff x="8580953" y="3012305"/>
            <a:chExt cx="3864812" cy="1015663"/>
          </a:xfrm>
        </p:grpSpPr>
        <p:sp>
          <p:nvSpPr>
            <p:cNvPr id="39" name="文本框 38"/>
            <p:cNvSpPr txBox="1"/>
            <p:nvPr/>
          </p:nvSpPr>
          <p:spPr>
            <a:xfrm>
              <a:off x="8580953"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u="none" strike="noStrike" kern="1200" cap="none" spc="0" normalizeH="0" baseline="0" noProof="0" dirty="0">
                  <a:ln>
                    <a:noFill/>
                  </a:ln>
                  <a:solidFill>
                    <a:schemeClr val="accent1"/>
                  </a:solidFill>
                  <a:effectLst/>
                  <a:uLnTx/>
                  <a:uFillTx/>
                  <a:latin typeface="+mj-ea"/>
                  <a:ea typeface="+mj-ea"/>
                </a:rPr>
                <a:t>4</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0" name="文本框 39"/>
            <p:cNvSpPr txBox="1"/>
            <p:nvPr/>
          </p:nvSpPr>
          <p:spPr>
            <a:xfrm>
              <a:off x="9280151"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85000"/>
                      <a:lumOff val="15000"/>
                    </a:schemeClr>
                  </a:solidFill>
                  <a:effectLst/>
                  <a:uLnTx/>
                  <a:uFillTx/>
                  <a:latin typeface="+mj-ea"/>
                  <a:ea typeface="+mj-ea"/>
                </a:rPr>
                <a:t>算法正确性证明</a:t>
              </a:r>
            </a:p>
          </p:txBody>
        </p:sp>
        <p:sp>
          <p:nvSpPr>
            <p:cNvPr id="41" name="矩形 40"/>
            <p:cNvSpPr/>
            <p:nvPr/>
          </p:nvSpPr>
          <p:spPr>
            <a:xfrm>
              <a:off x="9295391" y="3524916"/>
              <a:ext cx="92398" cy="369332"/>
            </a:xfrm>
            <a:prstGeom prst="rect">
              <a:avLst/>
            </a:prstGeom>
          </p:spPr>
          <p:txBody>
            <a:bodyPr wrap="none" lIns="0">
              <a:spAutoFit/>
            </a:bodyPr>
            <a:lstStyle/>
            <a:p>
              <a:endParaRPr lang="zh-CN" altLang="en-US" dirty="0"/>
            </a:p>
          </p:txBody>
        </p:sp>
      </p:grpSp>
      <p:pic>
        <p:nvPicPr>
          <p:cNvPr id="5" name="图片占位符 4" descr="图片包含 户外, 天空, 建筑物, 道路&#10;&#10;自动生成的说明"/>
          <p:cNvPicPr>
            <a:picLocks noGrp="1" noChangeAspect="1"/>
          </p:cNvPicPr>
          <p:nvPr>
            <p:ph type="pic" sz="quarter" idx="10"/>
          </p:nvPr>
        </p:nvPicPr>
        <p:blipFill>
          <a:blip r:embed="rId2" cstate="email"/>
          <a:srcRect/>
          <a:stretch>
            <a:fillRect/>
          </a:stretch>
        </p:blipFill>
        <p:spPr/>
      </p:pic>
      <p:cxnSp>
        <p:nvCxnSpPr>
          <p:cNvPr id="51" name="直接连接符 50"/>
          <p:cNvCxnSpPr>
            <a:endCxn id="5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366478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树, 户外, 草, 天空&#10;&#10;自动生成的说明"/>
          <p:cNvPicPr>
            <a:picLocks noGrp="1" noChangeAspect="1"/>
          </p:cNvPicPr>
          <p:nvPr>
            <p:ph type="pic" sz="quarter" idx="10"/>
          </p:nvPr>
        </p:nvPicPr>
        <p:blipFill>
          <a:blip r:embed="rId2" cstate="email"/>
          <a:srcRect/>
          <a:stretch>
            <a:fillRect/>
          </a:stretch>
        </p:blipFill>
        <p:spPr/>
      </p:pic>
      <p:cxnSp>
        <p:nvCxnSpPr>
          <p:cNvPr id="4" name="直接连接符 3"/>
          <p:cNvCxnSpPr>
            <a:endCxn id="6"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cxnSp>
        <p:nvCxnSpPr>
          <p:cNvPr id="14" name="直接连接符 13"/>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1038" y="4760727"/>
            <a:ext cx="7349924" cy="830997"/>
          </a:xfrm>
          <a:prstGeom prst="rect">
            <a:avLst/>
          </a:prstGeom>
          <a:noFill/>
        </p:spPr>
        <p:txBody>
          <a:bodyPr wrap="square" rtlCol="0">
            <a:spAutoFit/>
          </a:bodyPr>
          <a:lstStyle/>
          <a:p>
            <a:pPr algn="ctr"/>
            <a:r>
              <a:rPr lang="zh-CN" altLang="en-US" sz="4800" b="1" dirty="0">
                <a:solidFill>
                  <a:schemeClr val="tx1">
                    <a:lumMod val="85000"/>
                    <a:lumOff val="15000"/>
                  </a:schemeClr>
                </a:solidFill>
                <a:latin typeface="+mj-ea"/>
                <a:ea typeface="+mj-ea"/>
              </a:rPr>
              <a:t>最小生成树</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52057" y="1736146"/>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4731700" y="1945331"/>
            <a:ext cx="2762046" cy="523220"/>
          </a:xfrm>
          <a:prstGeom prst="rect">
            <a:avLst/>
          </a:prstGeom>
          <a:noFill/>
        </p:spPr>
        <p:txBody>
          <a:bodyPr wrap="square" rtlCol="0">
            <a:spAutoFit/>
          </a:bodyPr>
          <a:lstStyle/>
          <a:p>
            <a:pPr algn="ctr"/>
            <a:r>
              <a:rPr lang="zh-CN" altLang="en-US" sz="2800" b="1" dirty="0">
                <a:latin typeface="+mj-ea"/>
                <a:ea typeface="+mj-ea"/>
              </a:rPr>
              <a:t>生成树</a:t>
            </a:r>
          </a:p>
        </p:txBody>
      </p:sp>
      <p:sp>
        <p:nvSpPr>
          <p:cNvPr id="55" name="矩形 54"/>
          <p:cNvSpPr/>
          <p:nvPr/>
        </p:nvSpPr>
        <p:spPr>
          <a:xfrm>
            <a:off x="2139437" y="2750949"/>
            <a:ext cx="7946571" cy="860877"/>
          </a:xfrm>
          <a:prstGeom prst="rect">
            <a:avLst/>
          </a:prstGeom>
        </p:spPr>
        <p:txBody>
          <a:bodyPr wrap="square">
            <a:spAutoFit/>
          </a:bodyPr>
          <a:lstStyle/>
          <a:p>
            <a:pPr algn="just">
              <a:lnSpc>
                <a:spcPct val="130000"/>
              </a:lnSpc>
            </a:pPr>
            <a:r>
              <a:rPr lang="zh-CN" altLang="en-US" sz="2000" b="0" i="0" dirty="0">
                <a:solidFill>
                  <a:srgbClr val="121212"/>
                </a:solidFill>
                <a:effectLst/>
                <a:latin typeface="-apple-system"/>
              </a:rPr>
              <a:t>一个连通图的生成树是一个极小的连通子图，它包含图中全部的</a:t>
            </a:r>
            <a:r>
              <a:rPr lang="en-US" altLang="zh-CN" sz="2000" b="0" i="0" dirty="0">
                <a:solidFill>
                  <a:srgbClr val="121212"/>
                </a:solidFill>
                <a:effectLst/>
                <a:latin typeface="-apple-system"/>
              </a:rPr>
              <a:t>n</a:t>
            </a:r>
            <a:r>
              <a:rPr lang="zh-CN" altLang="en-US" sz="2000" b="0" i="0" dirty="0">
                <a:solidFill>
                  <a:srgbClr val="121212"/>
                </a:solidFill>
                <a:effectLst/>
                <a:latin typeface="-apple-system"/>
              </a:rPr>
              <a:t>个顶点，但只有构成一棵树的</a:t>
            </a:r>
            <a:r>
              <a:rPr lang="en-US" altLang="zh-CN" sz="2000" b="0" i="0" dirty="0">
                <a:solidFill>
                  <a:srgbClr val="121212"/>
                </a:solidFill>
                <a:effectLst/>
                <a:latin typeface="-apple-system"/>
              </a:rPr>
              <a:t>n-1</a:t>
            </a:r>
            <a:r>
              <a:rPr lang="zh-CN" altLang="en-US" sz="2000" b="0" i="0" dirty="0">
                <a:solidFill>
                  <a:srgbClr val="121212"/>
                </a:solidFill>
                <a:effectLst/>
                <a:latin typeface="-apple-system"/>
              </a:rPr>
              <a:t>条边。</a:t>
            </a:r>
            <a:endParaRPr lang="en-US" altLang="zh-CN" sz="2000" dirty="0">
              <a:latin typeface="+mn-ea"/>
            </a:endParaRPr>
          </a:p>
        </p:txBody>
      </p:sp>
      <p:sp>
        <p:nvSpPr>
          <p:cNvPr id="56" name="quotation-mark_32371"/>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59" name="直接连接符 58"/>
          <p:cNvCxnSpPr/>
          <p:nvPr/>
        </p:nvCxnSpPr>
        <p:spPr>
          <a:xfrm>
            <a:off x="5909151" y="2598469"/>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idx="13"/>
          </p:nvPr>
        </p:nvSpPr>
        <p:spPr>
          <a:xfrm>
            <a:off x="1097899" y="253874"/>
            <a:ext cx="2286746" cy="605909"/>
          </a:xfrm>
        </p:spPr>
        <p:txBody>
          <a:bodyPr/>
          <a:lstStyle/>
          <a:p>
            <a:r>
              <a:rPr lang="zh-CN" altLang="en-US" dirty="0"/>
              <a:t>最小生成树</a:t>
            </a:r>
          </a:p>
        </p:txBody>
      </p:sp>
      <p:pic>
        <p:nvPicPr>
          <p:cNvPr id="5" name="图片 4">
            <a:extLst>
              <a:ext uri="{FF2B5EF4-FFF2-40B4-BE49-F238E27FC236}">
                <a16:creationId xmlns:a16="http://schemas.microsoft.com/office/drawing/2014/main" id="{5DFF0246-44FD-49BC-33E1-B9F7262F2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242" y="3661797"/>
            <a:ext cx="4953000"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92827" y="1736146"/>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p:cNvSpPr txBox="1"/>
          <p:nvPr/>
        </p:nvSpPr>
        <p:spPr>
          <a:xfrm>
            <a:off x="4731700" y="1945331"/>
            <a:ext cx="2762046" cy="523220"/>
          </a:xfrm>
          <a:prstGeom prst="rect">
            <a:avLst/>
          </a:prstGeom>
          <a:noFill/>
        </p:spPr>
        <p:txBody>
          <a:bodyPr wrap="square" rtlCol="0">
            <a:spAutoFit/>
          </a:bodyPr>
          <a:lstStyle/>
          <a:p>
            <a:pPr algn="ctr"/>
            <a:r>
              <a:rPr lang="zh-CN" altLang="en-US" sz="2800" b="1" dirty="0">
                <a:latin typeface="+mj-ea"/>
                <a:ea typeface="+mj-ea"/>
              </a:rPr>
              <a:t>最小生成树</a:t>
            </a:r>
          </a:p>
        </p:txBody>
      </p:sp>
      <p:sp>
        <p:nvSpPr>
          <p:cNvPr id="55" name="矩形 54"/>
          <p:cNvSpPr/>
          <p:nvPr/>
        </p:nvSpPr>
        <p:spPr>
          <a:xfrm>
            <a:off x="2139437" y="2750949"/>
            <a:ext cx="7946571" cy="861070"/>
          </a:xfrm>
          <a:prstGeom prst="rect">
            <a:avLst/>
          </a:prstGeom>
        </p:spPr>
        <p:txBody>
          <a:bodyPr wrap="square">
            <a:spAutoFit/>
          </a:bodyPr>
          <a:lstStyle/>
          <a:p>
            <a:pPr algn="just">
              <a:lnSpc>
                <a:spcPct val="130000"/>
              </a:lnSpc>
            </a:pPr>
            <a:r>
              <a:rPr lang="zh-CN" altLang="en-US" sz="2000" b="0" i="0" dirty="0">
                <a:solidFill>
                  <a:srgbClr val="121212"/>
                </a:solidFill>
                <a:effectLst/>
                <a:latin typeface="-apple-system"/>
              </a:rPr>
              <a:t>所谓一个 </a:t>
            </a:r>
            <a:r>
              <a:rPr lang="zh-CN" altLang="en-US" sz="2000" b="1" i="0" dirty="0">
                <a:solidFill>
                  <a:srgbClr val="121212"/>
                </a:solidFill>
                <a:effectLst/>
                <a:latin typeface="-apple-system"/>
              </a:rPr>
              <a:t>带权图</a:t>
            </a:r>
            <a:r>
              <a:rPr lang="zh-CN" altLang="en-US" sz="2000" b="0" i="0" dirty="0">
                <a:solidFill>
                  <a:srgbClr val="121212"/>
                </a:solidFill>
                <a:effectLst/>
                <a:latin typeface="-apple-system"/>
              </a:rPr>
              <a:t> 的最小生成树，就是原图中</a:t>
            </a:r>
            <a:r>
              <a:rPr lang="zh-CN" altLang="en-US" sz="2000" b="1" i="0" dirty="0">
                <a:solidFill>
                  <a:srgbClr val="121212"/>
                </a:solidFill>
                <a:effectLst/>
                <a:latin typeface="-apple-system"/>
              </a:rPr>
              <a:t>边的权值最小的生成树</a:t>
            </a:r>
            <a:r>
              <a:rPr lang="zh-CN" altLang="en-US" sz="2000" b="0" i="0" dirty="0">
                <a:solidFill>
                  <a:srgbClr val="121212"/>
                </a:solidFill>
                <a:effectLst/>
                <a:latin typeface="-apple-system"/>
              </a:rPr>
              <a:t> ，所谓最小是指边的权值之和小于或者等于其它生成树的边的权值之和。</a:t>
            </a:r>
            <a:endParaRPr lang="en-US" altLang="zh-CN" sz="2000" dirty="0">
              <a:latin typeface="+mn-ea"/>
            </a:endParaRPr>
          </a:p>
        </p:txBody>
      </p:sp>
      <p:sp>
        <p:nvSpPr>
          <p:cNvPr id="56" name="quotation-mark_32371"/>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59" name="直接连接符 58"/>
          <p:cNvCxnSpPr/>
          <p:nvPr/>
        </p:nvCxnSpPr>
        <p:spPr>
          <a:xfrm>
            <a:off x="5909151" y="2598469"/>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idx="13"/>
          </p:nvPr>
        </p:nvSpPr>
        <p:spPr>
          <a:xfrm>
            <a:off x="1097899" y="253874"/>
            <a:ext cx="2286746" cy="605909"/>
          </a:xfrm>
        </p:spPr>
        <p:txBody>
          <a:bodyPr/>
          <a:lstStyle/>
          <a:p>
            <a:r>
              <a:rPr lang="zh-CN" altLang="en-US" dirty="0"/>
              <a:t>最小生成树</a:t>
            </a:r>
          </a:p>
        </p:txBody>
      </p:sp>
      <p:pic>
        <p:nvPicPr>
          <p:cNvPr id="6" name="图片 5">
            <a:extLst>
              <a:ext uri="{FF2B5EF4-FFF2-40B4-BE49-F238E27FC236}">
                <a16:creationId xmlns:a16="http://schemas.microsoft.com/office/drawing/2014/main" id="{DDF05394-1C40-9565-B8FD-3298DEEE1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19" y="3623314"/>
            <a:ext cx="11125200" cy="2667000"/>
          </a:xfrm>
          <a:prstGeom prst="rect">
            <a:avLst/>
          </a:prstGeom>
        </p:spPr>
      </p:pic>
      <p:sp>
        <p:nvSpPr>
          <p:cNvPr id="7" name="文本框 6">
            <a:extLst>
              <a:ext uri="{FF2B5EF4-FFF2-40B4-BE49-F238E27FC236}">
                <a16:creationId xmlns:a16="http://schemas.microsoft.com/office/drawing/2014/main" id="{CC3C09B9-03E1-B649-CB64-C54FD84201FE}"/>
              </a:ext>
            </a:extLst>
          </p:cNvPr>
          <p:cNvSpPr txBox="1"/>
          <p:nvPr/>
        </p:nvSpPr>
        <p:spPr>
          <a:xfrm>
            <a:off x="8774899" y="5668089"/>
            <a:ext cx="2090890" cy="369332"/>
          </a:xfrm>
          <a:prstGeom prst="rect">
            <a:avLst/>
          </a:prstGeom>
          <a:noFill/>
        </p:spPr>
        <p:txBody>
          <a:bodyPr wrap="square" rtlCol="0">
            <a:spAutoFit/>
          </a:bodyPr>
          <a:lstStyle/>
          <a:p>
            <a:r>
              <a:rPr lang="zh-CN" altLang="en-US" dirty="0"/>
              <a:t>最小生成树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天空, 户外, 草, 树&#10;&#10;自动生成的说明"/>
          <p:cNvPicPr>
            <a:picLocks noGrp="1" noChangeAspect="1"/>
          </p:cNvPicPr>
          <p:nvPr>
            <p:ph type="pic" sz="quarter" idx="10"/>
          </p:nvPr>
        </p:nvPicPr>
        <p:blipFill>
          <a:blip r:embed="rId2" cstate="email"/>
          <a:srcRect/>
          <a:stretch>
            <a:fillRect/>
          </a:stretch>
        </p:blipFill>
        <p:spPr/>
      </p:pic>
      <p:cxnSp>
        <p:nvCxnSpPr>
          <p:cNvPr id="20" name="直接连接符 19"/>
          <p:cNvCxnSpPr>
            <a:endCxn id="21"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圆角 20"/>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02</a:t>
            </a:r>
            <a:endParaRPr lang="zh-CN" altLang="en-US" sz="3200" dirty="0">
              <a:solidFill>
                <a:schemeClr val="bg1"/>
              </a:solidFill>
              <a:latin typeface="+mj-ea"/>
              <a:ea typeface="+mj-ea"/>
            </a:endParaRPr>
          </a:p>
        </p:txBody>
      </p:sp>
      <p:cxnSp>
        <p:nvCxnSpPr>
          <p:cNvPr id="23" name="直接连接符 22"/>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421038" y="4760727"/>
            <a:ext cx="7349924" cy="830997"/>
          </a:xfrm>
          <a:prstGeom prst="rect">
            <a:avLst/>
          </a:prstGeom>
          <a:noFill/>
        </p:spPr>
        <p:txBody>
          <a:bodyPr wrap="square" rtlCol="0">
            <a:spAutoFit/>
          </a:bodyPr>
          <a:lstStyle/>
          <a:p>
            <a:pPr algn="ctr"/>
            <a:r>
              <a:rPr lang="en-US" altLang="zh-CN" sz="4800" b="0" i="0" dirty="0">
                <a:solidFill>
                  <a:srgbClr val="121212"/>
                </a:solidFill>
                <a:effectLst/>
                <a:latin typeface="-apple-system"/>
              </a:rPr>
              <a:t>Prim</a:t>
            </a:r>
            <a:r>
              <a:rPr lang="zh-CN" altLang="en-US" sz="4800" b="0" i="0" dirty="0">
                <a:solidFill>
                  <a:srgbClr val="121212"/>
                </a:solidFill>
                <a:effectLst/>
                <a:latin typeface="-apple-system"/>
              </a:rPr>
              <a:t>算法</a:t>
            </a:r>
            <a:endParaRPr kumimoji="0" lang="zh-CN" altLang="en-US" sz="4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5" name="矩形 24"/>
          <p:cNvSpPr/>
          <p:nvPr/>
        </p:nvSpPr>
        <p:spPr>
          <a:xfrm>
            <a:off x="6003630" y="5603122"/>
            <a:ext cx="184731" cy="369332"/>
          </a:xfrm>
          <a:prstGeom prst="rect">
            <a:avLst/>
          </a:prstGeom>
        </p:spPr>
        <p:txBody>
          <a:bodyPr wrap="none">
            <a:spAutoFit/>
          </a:bodyPr>
          <a:lstStyle/>
          <a:p>
            <a:pPr algn="ctr"/>
            <a:endParaRPr lang="zh-CN" altLang="en-US" dirty="0">
              <a:solidFill>
                <a:schemeClr val="tx1">
                  <a:lumMod val="85000"/>
                  <a:lumOff val="15000"/>
                </a:schemeClr>
              </a:solidFill>
              <a:cs typeface="Segoe UI Light" panose="020B0502040204020203" pitchFamily="34" charset="0"/>
            </a:endParaRPr>
          </a:p>
        </p:txBody>
      </p:sp>
      <p:sp>
        <p:nvSpPr>
          <p:cNvPr id="26" name="等腰三角形 25"/>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92826" y="1741970"/>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Prim</a:t>
            </a:r>
            <a:r>
              <a:rPr lang="zh-CN" altLang="en-US" dirty="0">
                <a:solidFill>
                  <a:schemeClr val="tx1"/>
                </a:solidFill>
              </a:rPr>
              <a:t>算法原理：</a:t>
            </a:r>
          </a:p>
          <a:p>
            <a:r>
              <a:rPr lang="en-US" altLang="zh-CN" dirty="0">
                <a:solidFill>
                  <a:schemeClr val="tx1"/>
                </a:solidFill>
              </a:rPr>
              <a:t>1</a:t>
            </a:r>
            <a:r>
              <a:rPr lang="zh-CN" altLang="en-US" dirty="0">
                <a:solidFill>
                  <a:schemeClr val="tx1"/>
                </a:solidFill>
              </a:rPr>
              <a:t>）以某一个点开始，寻找当前该点可以访问的</a:t>
            </a:r>
            <a:r>
              <a:rPr lang="zh-CN" altLang="en-US" dirty="0">
                <a:solidFill>
                  <a:srgbClr val="FF0000"/>
                </a:solidFill>
              </a:rPr>
              <a:t>所有</a:t>
            </a:r>
            <a:r>
              <a:rPr lang="zh-CN" altLang="en-US" dirty="0">
                <a:solidFill>
                  <a:schemeClr val="tx1"/>
                </a:solidFill>
              </a:rPr>
              <a:t>的边；</a:t>
            </a:r>
          </a:p>
          <a:p>
            <a:r>
              <a:rPr lang="en-US" altLang="zh-CN" dirty="0">
                <a:solidFill>
                  <a:schemeClr val="tx1"/>
                </a:solidFill>
              </a:rPr>
              <a:t>2</a:t>
            </a:r>
            <a:r>
              <a:rPr lang="zh-CN" altLang="en-US" dirty="0">
                <a:solidFill>
                  <a:schemeClr val="tx1"/>
                </a:solidFill>
              </a:rPr>
              <a:t>）在已经寻找的边中发现</a:t>
            </a:r>
            <a:r>
              <a:rPr lang="zh-CN" altLang="en-US" dirty="0">
                <a:solidFill>
                  <a:srgbClr val="FF0000"/>
                </a:solidFill>
              </a:rPr>
              <a:t>最小</a:t>
            </a:r>
            <a:r>
              <a:rPr lang="zh-CN" altLang="en-US" dirty="0">
                <a:solidFill>
                  <a:schemeClr val="tx1"/>
                </a:solidFill>
              </a:rPr>
              <a:t>边，这个边</a:t>
            </a:r>
            <a:r>
              <a:rPr lang="zh-CN" altLang="en-US" dirty="0">
                <a:solidFill>
                  <a:srgbClr val="FF0000"/>
                </a:solidFill>
              </a:rPr>
              <a:t>必须有一个点还没有访问过</a:t>
            </a:r>
            <a:r>
              <a:rPr lang="zh-CN" altLang="en-US" dirty="0">
                <a:solidFill>
                  <a:schemeClr val="tx1"/>
                </a:solidFill>
              </a:rPr>
              <a:t>，将还没有访问的点加入我们的集合，记录添加的边；</a:t>
            </a:r>
          </a:p>
          <a:p>
            <a:r>
              <a:rPr lang="en-US" altLang="zh-CN" dirty="0">
                <a:solidFill>
                  <a:schemeClr val="tx1"/>
                </a:solidFill>
              </a:rPr>
              <a:t>3</a:t>
            </a:r>
            <a:r>
              <a:rPr lang="zh-CN" altLang="en-US" dirty="0">
                <a:solidFill>
                  <a:schemeClr val="tx1"/>
                </a:solidFill>
              </a:rPr>
              <a:t>）寻找当前集合可以访问的所有边，重复</a:t>
            </a:r>
            <a:r>
              <a:rPr lang="en-US" altLang="zh-CN" dirty="0">
                <a:solidFill>
                  <a:schemeClr val="tx1"/>
                </a:solidFill>
              </a:rPr>
              <a:t>2</a:t>
            </a:r>
            <a:r>
              <a:rPr lang="zh-CN" altLang="en-US" dirty="0">
                <a:solidFill>
                  <a:schemeClr val="tx1"/>
                </a:solidFill>
              </a:rPr>
              <a:t>的过程，直到没有新的点可以加入；</a:t>
            </a:r>
          </a:p>
          <a:p>
            <a:r>
              <a:rPr lang="en-US" altLang="zh-CN" dirty="0">
                <a:solidFill>
                  <a:schemeClr val="tx1"/>
                </a:solidFill>
              </a:rPr>
              <a:t>4</a:t>
            </a:r>
            <a:r>
              <a:rPr lang="zh-CN" altLang="en-US" dirty="0">
                <a:solidFill>
                  <a:schemeClr val="tx1"/>
                </a:solidFill>
              </a:rPr>
              <a:t>）此时由所有边构成的树即为最小生成树。</a:t>
            </a:r>
          </a:p>
        </p:txBody>
      </p:sp>
      <p:sp>
        <p:nvSpPr>
          <p:cNvPr id="54" name="文本框 53"/>
          <p:cNvSpPr txBox="1"/>
          <p:nvPr/>
        </p:nvSpPr>
        <p:spPr>
          <a:xfrm>
            <a:off x="4731700" y="1945331"/>
            <a:ext cx="2762046" cy="523220"/>
          </a:xfrm>
          <a:prstGeom prst="rect">
            <a:avLst/>
          </a:prstGeom>
          <a:noFill/>
        </p:spPr>
        <p:txBody>
          <a:bodyPr wrap="square" rtlCol="0">
            <a:spAutoFit/>
          </a:bodyPr>
          <a:lstStyle/>
          <a:p>
            <a:pPr algn="ctr"/>
            <a:r>
              <a:rPr lang="en-US" altLang="zh-CN" sz="2800" b="0" i="0" dirty="0">
                <a:solidFill>
                  <a:srgbClr val="121212"/>
                </a:solidFill>
                <a:effectLst/>
                <a:latin typeface="-apple-system"/>
              </a:rPr>
              <a:t>Prim</a:t>
            </a:r>
            <a:r>
              <a:rPr lang="zh-CN" altLang="en-US" sz="2800" b="0" i="0" dirty="0">
                <a:solidFill>
                  <a:srgbClr val="121212"/>
                </a:solidFill>
                <a:effectLst/>
                <a:latin typeface="-apple-system"/>
              </a:rPr>
              <a:t>算法</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56" name="quotation-mark_32371"/>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59" name="直接连接符 58"/>
          <p:cNvCxnSpPr/>
          <p:nvPr/>
        </p:nvCxnSpPr>
        <p:spPr>
          <a:xfrm>
            <a:off x="5909151" y="2598469"/>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idx="13"/>
          </p:nvPr>
        </p:nvSpPr>
        <p:spPr>
          <a:xfrm>
            <a:off x="1097899" y="253874"/>
            <a:ext cx="1895325" cy="605909"/>
          </a:xfrm>
        </p:spPr>
        <p:txBody>
          <a:bodyPr/>
          <a:lstStyle/>
          <a:p>
            <a:r>
              <a:rPr lang="en-US" altLang="zh-CN" dirty="0"/>
              <a:t>Prim</a:t>
            </a:r>
            <a:r>
              <a:rPr lang="zh-CN" altLang="en-US" dirty="0"/>
              <a:t>算法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天空, 户外, 树, 草&#10;&#10;自动生成的说明"/>
          <p:cNvPicPr>
            <a:picLocks noGrp="1" noChangeAspect="1"/>
          </p:cNvPicPr>
          <p:nvPr>
            <p:ph type="pic" sz="quarter" idx="10"/>
          </p:nvPr>
        </p:nvPicPr>
        <p:blipFill>
          <a:blip r:embed="rId2" cstate="email"/>
          <a:srcRect/>
          <a:stretch>
            <a:fillRect/>
          </a:stretch>
        </p:blipFill>
        <p:spPr/>
      </p:pic>
      <p:cxnSp>
        <p:nvCxnSpPr>
          <p:cNvPr id="27" name="直接连接符 26"/>
          <p:cNvCxnSpPr>
            <a:endCxn id="28"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03</a:t>
            </a:r>
            <a:endParaRPr lang="zh-CN" altLang="en-US" sz="3200" dirty="0">
              <a:solidFill>
                <a:schemeClr val="bg1"/>
              </a:solidFill>
              <a:latin typeface="+mj-ea"/>
              <a:ea typeface="+mj-ea"/>
            </a:endParaRPr>
          </a:p>
        </p:txBody>
      </p:sp>
      <p:cxnSp>
        <p:nvCxnSpPr>
          <p:cNvPr id="30" name="直接连接符 29"/>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1038" y="4760727"/>
            <a:ext cx="7349924" cy="830997"/>
          </a:xfrm>
          <a:prstGeom prst="rect">
            <a:avLst/>
          </a:prstGeom>
          <a:noFill/>
        </p:spPr>
        <p:txBody>
          <a:bodyPr wrap="square" rtlCol="0">
            <a:spAutoFit/>
          </a:bodyPr>
          <a:lstStyle/>
          <a:p>
            <a:pPr algn="ctr"/>
            <a:r>
              <a:rPr lang="en-US" altLang="zh-CN" sz="4800" b="0" i="0" dirty="0">
                <a:solidFill>
                  <a:srgbClr val="121212"/>
                </a:solidFill>
                <a:effectLst/>
                <a:latin typeface="-apple-system"/>
              </a:rPr>
              <a:t>Kruskal</a:t>
            </a:r>
            <a:r>
              <a:rPr lang="zh-CN" altLang="en-US" sz="4800" b="0" i="0" dirty="0">
                <a:solidFill>
                  <a:srgbClr val="121212"/>
                </a:solidFill>
                <a:effectLst/>
                <a:latin typeface="-apple-system"/>
              </a:rPr>
              <a:t>算法</a:t>
            </a:r>
            <a:endParaRPr kumimoji="0" lang="zh-CN" altLang="en-US" sz="4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3" name="等腰三角形 32"/>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292827" y="1736146"/>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dirty="0">
                <a:solidFill>
                  <a:schemeClr val="tx1"/>
                </a:solidFill>
              </a:rPr>
              <a:t>kruskal算法基本思想：在初始状态时隐去连通图中的所有边，这样图中每个顶点都自成一个连通块。之后执行下面的步骤：</a:t>
            </a:r>
          </a:p>
          <a:p>
            <a:endParaRPr dirty="0">
              <a:solidFill>
                <a:schemeClr val="tx1"/>
              </a:solidFill>
            </a:endParaRPr>
          </a:p>
          <a:p>
            <a:r>
              <a:rPr dirty="0">
                <a:solidFill>
                  <a:schemeClr val="tx1"/>
                </a:solidFill>
              </a:rPr>
              <a:t>1、对所有边按边权</a:t>
            </a:r>
            <a:r>
              <a:rPr dirty="0">
                <a:solidFill>
                  <a:srgbClr val="FF0000"/>
                </a:solidFill>
              </a:rPr>
              <a:t>从小到大</a:t>
            </a:r>
            <a:r>
              <a:rPr dirty="0">
                <a:solidFill>
                  <a:schemeClr val="tx1"/>
                </a:solidFill>
              </a:rPr>
              <a:t>进行排序</a:t>
            </a:r>
          </a:p>
          <a:p>
            <a:r>
              <a:rPr dirty="0">
                <a:solidFill>
                  <a:schemeClr val="tx1"/>
                </a:solidFill>
              </a:rPr>
              <a:t>2、按边权从小到大测试所有边，如果当前测试边所连接的两个顶点</a:t>
            </a:r>
            <a:r>
              <a:rPr dirty="0">
                <a:solidFill>
                  <a:srgbClr val="FF0000"/>
                </a:solidFill>
              </a:rPr>
              <a:t>不在同一个连通块</a:t>
            </a:r>
            <a:r>
              <a:rPr dirty="0">
                <a:solidFill>
                  <a:schemeClr val="tx1"/>
                </a:solidFill>
              </a:rPr>
              <a:t>中，则把这条测试边加入当前最小生成树中；否则，将边舍弃。</a:t>
            </a:r>
          </a:p>
          <a:p>
            <a:r>
              <a:rPr dirty="0">
                <a:solidFill>
                  <a:schemeClr val="tx1"/>
                </a:solidFill>
              </a:rPr>
              <a:t>3、执行步骤2，直到最小生成树中的边数等于</a:t>
            </a:r>
            <a:r>
              <a:rPr dirty="0">
                <a:solidFill>
                  <a:srgbClr val="FF0000"/>
                </a:solidFill>
              </a:rPr>
              <a:t>总顶点数减1</a:t>
            </a:r>
            <a:r>
              <a:rPr dirty="0">
                <a:solidFill>
                  <a:schemeClr val="tx1"/>
                </a:solidFill>
              </a:rPr>
              <a:t>。</a:t>
            </a:r>
          </a:p>
        </p:txBody>
      </p:sp>
      <p:sp>
        <p:nvSpPr>
          <p:cNvPr id="54" name="文本框 53"/>
          <p:cNvSpPr txBox="1"/>
          <p:nvPr/>
        </p:nvSpPr>
        <p:spPr>
          <a:xfrm>
            <a:off x="4731700" y="1945331"/>
            <a:ext cx="2762046" cy="707886"/>
          </a:xfrm>
          <a:prstGeom prst="rect">
            <a:avLst/>
          </a:prstGeom>
          <a:noFill/>
        </p:spPr>
        <p:txBody>
          <a:bodyPr wrap="square" rtlCol="0">
            <a:spAutoFit/>
          </a:bodyPr>
          <a:lstStyle/>
          <a:p>
            <a:r>
              <a:rPr lang="en-US" altLang="zh-CN" sz="4000" dirty="0"/>
              <a:t>Kruskal</a:t>
            </a:r>
            <a:r>
              <a:rPr lang="zh-CN" altLang="en-US" sz="4000" dirty="0"/>
              <a:t>算法</a:t>
            </a:r>
          </a:p>
        </p:txBody>
      </p:sp>
      <p:sp>
        <p:nvSpPr>
          <p:cNvPr id="56" name="quotation-mark_32371"/>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59" name="直接连接符 58"/>
          <p:cNvCxnSpPr/>
          <p:nvPr/>
        </p:nvCxnSpPr>
        <p:spPr>
          <a:xfrm>
            <a:off x="5909151" y="2598469"/>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idx="13"/>
          </p:nvPr>
        </p:nvSpPr>
        <p:spPr>
          <a:xfrm>
            <a:off x="1097899" y="253874"/>
            <a:ext cx="2257387" cy="605909"/>
          </a:xfrm>
        </p:spPr>
        <p:txBody>
          <a:bodyPr/>
          <a:lstStyle/>
          <a:p>
            <a:r>
              <a:rPr lang="en-US" altLang="zh-CN" dirty="0"/>
              <a:t>Kruskal</a:t>
            </a:r>
            <a:r>
              <a:rPr lang="zh-CN" altLang="en-US" dirty="0"/>
              <a:t>算法</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A1MGIxOGMzNTU5YjhhMmI3ZTZiMjk0ZjlhMTJhOT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1281</Words>
  <Application>Microsoft Office PowerPoint</Application>
  <PresentationFormat>宽屏</PresentationFormat>
  <Paragraphs>177</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19</vt:i4>
      </vt:variant>
    </vt:vector>
  </HeadingPairs>
  <TitlesOfParts>
    <vt:vector size="31" baseType="lpstr">
      <vt:lpstr>-apple-system</vt:lpstr>
      <vt:lpstr>等线</vt:lpstr>
      <vt:lpstr>等线 Light</vt:lpstr>
      <vt:lpstr>管峻楷书简体</vt:lpstr>
      <vt:lpstr>微软雅黑</vt:lpstr>
      <vt:lpstr>Arial</vt:lpstr>
      <vt:lpstr>Cambria Math</vt:lpstr>
      <vt:lpstr>Segoe UI</vt:lpstr>
      <vt:lpstr>Segoe UI Symbol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3035077236@qq.com</dc:creator>
  <cp:lastModifiedBy>3035077236@qq.com</cp:lastModifiedBy>
  <cp:revision>11</cp:revision>
  <dcterms:created xsi:type="dcterms:W3CDTF">2022-05-17T12:27:00Z</dcterms:created>
  <dcterms:modified xsi:type="dcterms:W3CDTF">2022-05-25T14:06:36Z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CBFADAC7623640AE82C02617144DBF1C</vt:lpwstr>
  </property>
  <property fmtid="{D5CDD505-2E9C-101B-9397-08002B2CF9AE}" pid="3" name="KSOProductBuildVer">
    <vt:lpwstr>2052-11.1.0.11744</vt:lpwstr>
  </property>
</Properties>
</file>